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Lst>
  <p:sldSz cx="8999538" cy="8999538"/>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8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449640" y="2105640"/>
            <a:ext cx="809892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3"/>
          <p:cNvSpPr>
            <a:spLocks noGrp="1"/>
          </p:cNvSpPr>
          <p:nvPr>
            <p:ph type="body"/>
          </p:nvPr>
        </p:nvSpPr>
        <p:spPr>
          <a:xfrm>
            <a:off x="449640" y="4831920"/>
            <a:ext cx="809892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44964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3"/>
          <p:cNvSpPr>
            <a:spLocks noGrp="1"/>
          </p:cNvSpPr>
          <p:nvPr>
            <p:ph type="body"/>
          </p:nvPr>
        </p:nvSpPr>
        <p:spPr>
          <a:xfrm>
            <a:off x="459972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 name="PlaceHolder 4"/>
          <p:cNvSpPr>
            <a:spLocks noGrp="1"/>
          </p:cNvSpPr>
          <p:nvPr>
            <p:ph type="body"/>
          </p:nvPr>
        </p:nvSpPr>
        <p:spPr>
          <a:xfrm>
            <a:off x="44964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0" name="PlaceHolder 5"/>
          <p:cNvSpPr>
            <a:spLocks noGrp="1"/>
          </p:cNvSpPr>
          <p:nvPr>
            <p:ph type="body"/>
          </p:nvPr>
        </p:nvSpPr>
        <p:spPr>
          <a:xfrm>
            <a:off x="459972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2" name="PlaceHolder 2"/>
          <p:cNvSpPr>
            <a:spLocks noGrp="1"/>
          </p:cNvSpPr>
          <p:nvPr>
            <p:ph type="body"/>
          </p:nvPr>
        </p:nvSpPr>
        <p:spPr>
          <a:xfrm>
            <a:off x="449640" y="210564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3"/>
          <p:cNvSpPr>
            <a:spLocks noGrp="1"/>
          </p:cNvSpPr>
          <p:nvPr>
            <p:ph type="body"/>
          </p:nvPr>
        </p:nvSpPr>
        <p:spPr>
          <a:xfrm>
            <a:off x="3187800" y="210564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4"/>
          <p:cNvSpPr>
            <a:spLocks noGrp="1"/>
          </p:cNvSpPr>
          <p:nvPr>
            <p:ph type="body"/>
          </p:nvPr>
        </p:nvSpPr>
        <p:spPr>
          <a:xfrm>
            <a:off x="5925960" y="210564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5" name="PlaceHolder 5"/>
          <p:cNvSpPr>
            <a:spLocks noGrp="1"/>
          </p:cNvSpPr>
          <p:nvPr>
            <p:ph type="body"/>
          </p:nvPr>
        </p:nvSpPr>
        <p:spPr>
          <a:xfrm>
            <a:off x="449640" y="483192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6"/>
          <p:cNvSpPr>
            <a:spLocks noGrp="1"/>
          </p:cNvSpPr>
          <p:nvPr>
            <p:ph type="body"/>
          </p:nvPr>
        </p:nvSpPr>
        <p:spPr>
          <a:xfrm>
            <a:off x="3187800" y="483192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7"/>
          <p:cNvSpPr>
            <a:spLocks noGrp="1"/>
          </p:cNvSpPr>
          <p:nvPr>
            <p:ph type="body"/>
          </p:nvPr>
        </p:nvSpPr>
        <p:spPr>
          <a:xfrm>
            <a:off x="5925960" y="483192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1" name="PlaceHolder 2"/>
          <p:cNvSpPr>
            <a:spLocks noGrp="1"/>
          </p:cNvSpPr>
          <p:nvPr>
            <p:ph type="subTitle"/>
          </p:nvPr>
        </p:nvSpPr>
        <p:spPr>
          <a:xfrm>
            <a:off x="449640" y="2105640"/>
            <a:ext cx="8098920" cy="5218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3" name="PlaceHolder 2"/>
          <p:cNvSpPr>
            <a:spLocks noGrp="1"/>
          </p:cNvSpPr>
          <p:nvPr>
            <p:ph type="body"/>
          </p:nvPr>
        </p:nvSpPr>
        <p:spPr>
          <a:xfrm>
            <a:off x="449640" y="2105640"/>
            <a:ext cx="8098920" cy="52189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5" name="PlaceHolder 2"/>
          <p:cNvSpPr>
            <a:spLocks noGrp="1"/>
          </p:cNvSpPr>
          <p:nvPr>
            <p:ph type="body"/>
          </p:nvPr>
        </p:nvSpPr>
        <p:spPr>
          <a:xfrm>
            <a:off x="44964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6" name="PlaceHolder 3"/>
          <p:cNvSpPr>
            <a:spLocks noGrp="1"/>
          </p:cNvSpPr>
          <p:nvPr>
            <p:ph type="body"/>
          </p:nvPr>
        </p:nvSpPr>
        <p:spPr>
          <a:xfrm>
            <a:off x="459972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75000" y="1472760"/>
            <a:ext cx="7648560" cy="145195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0" name="PlaceHolder 2"/>
          <p:cNvSpPr>
            <a:spLocks noGrp="1"/>
          </p:cNvSpPr>
          <p:nvPr>
            <p:ph type="body"/>
          </p:nvPr>
        </p:nvSpPr>
        <p:spPr>
          <a:xfrm>
            <a:off x="44964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1" name="PlaceHolder 3"/>
          <p:cNvSpPr>
            <a:spLocks noGrp="1"/>
          </p:cNvSpPr>
          <p:nvPr>
            <p:ph type="body"/>
          </p:nvPr>
        </p:nvSpPr>
        <p:spPr>
          <a:xfrm>
            <a:off x="459972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2" name="PlaceHolder 4"/>
          <p:cNvSpPr>
            <a:spLocks noGrp="1"/>
          </p:cNvSpPr>
          <p:nvPr>
            <p:ph type="body"/>
          </p:nvPr>
        </p:nvSpPr>
        <p:spPr>
          <a:xfrm>
            <a:off x="44964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 name="PlaceHolder 2"/>
          <p:cNvSpPr>
            <a:spLocks noGrp="1"/>
          </p:cNvSpPr>
          <p:nvPr>
            <p:ph type="subTitle"/>
          </p:nvPr>
        </p:nvSpPr>
        <p:spPr>
          <a:xfrm>
            <a:off x="449640" y="2105640"/>
            <a:ext cx="8098920" cy="5218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4" name="PlaceHolder 2"/>
          <p:cNvSpPr>
            <a:spLocks noGrp="1"/>
          </p:cNvSpPr>
          <p:nvPr>
            <p:ph type="body"/>
          </p:nvPr>
        </p:nvSpPr>
        <p:spPr>
          <a:xfrm>
            <a:off x="44964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5" name="PlaceHolder 3"/>
          <p:cNvSpPr>
            <a:spLocks noGrp="1"/>
          </p:cNvSpPr>
          <p:nvPr>
            <p:ph type="body"/>
          </p:nvPr>
        </p:nvSpPr>
        <p:spPr>
          <a:xfrm>
            <a:off x="459972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6" name="PlaceHolder 4"/>
          <p:cNvSpPr>
            <a:spLocks noGrp="1"/>
          </p:cNvSpPr>
          <p:nvPr>
            <p:ph type="body"/>
          </p:nvPr>
        </p:nvSpPr>
        <p:spPr>
          <a:xfrm>
            <a:off x="459972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8" name="PlaceHolder 2"/>
          <p:cNvSpPr>
            <a:spLocks noGrp="1"/>
          </p:cNvSpPr>
          <p:nvPr>
            <p:ph type="body"/>
          </p:nvPr>
        </p:nvSpPr>
        <p:spPr>
          <a:xfrm>
            <a:off x="44964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9" name="PlaceHolder 3"/>
          <p:cNvSpPr>
            <a:spLocks noGrp="1"/>
          </p:cNvSpPr>
          <p:nvPr>
            <p:ph type="body"/>
          </p:nvPr>
        </p:nvSpPr>
        <p:spPr>
          <a:xfrm>
            <a:off x="459972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0" name="PlaceHolder 4"/>
          <p:cNvSpPr>
            <a:spLocks noGrp="1"/>
          </p:cNvSpPr>
          <p:nvPr>
            <p:ph type="body"/>
          </p:nvPr>
        </p:nvSpPr>
        <p:spPr>
          <a:xfrm>
            <a:off x="449640" y="4831920"/>
            <a:ext cx="809892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2" name="PlaceHolder 2"/>
          <p:cNvSpPr>
            <a:spLocks noGrp="1"/>
          </p:cNvSpPr>
          <p:nvPr>
            <p:ph type="body"/>
          </p:nvPr>
        </p:nvSpPr>
        <p:spPr>
          <a:xfrm>
            <a:off x="449640" y="2105640"/>
            <a:ext cx="809892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3" name="PlaceHolder 3"/>
          <p:cNvSpPr>
            <a:spLocks noGrp="1"/>
          </p:cNvSpPr>
          <p:nvPr>
            <p:ph type="body"/>
          </p:nvPr>
        </p:nvSpPr>
        <p:spPr>
          <a:xfrm>
            <a:off x="449640" y="4831920"/>
            <a:ext cx="809892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5" name="PlaceHolder 2"/>
          <p:cNvSpPr>
            <a:spLocks noGrp="1"/>
          </p:cNvSpPr>
          <p:nvPr>
            <p:ph type="body"/>
          </p:nvPr>
        </p:nvSpPr>
        <p:spPr>
          <a:xfrm>
            <a:off x="44964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6" name="PlaceHolder 3"/>
          <p:cNvSpPr>
            <a:spLocks noGrp="1"/>
          </p:cNvSpPr>
          <p:nvPr>
            <p:ph type="body"/>
          </p:nvPr>
        </p:nvSpPr>
        <p:spPr>
          <a:xfrm>
            <a:off x="459972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7" name="PlaceHolder 4"/>
          <p:cNvSpPr>
            <a:spLocks noGrp="1"/>
          </p:cNvSpPr>
          <p:nvPr>
            <p:ph type="body"/>
          </p:nvPr>
        </p:nvSpPr>
        <p:spPr>
          <a:xfrm>
            <a:off x="44964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8" name="PlaceHolder 5"/>
          <p:cNvSpPr>
            <a:spLocks noGrp="1"/>
          </p:cNvSpPr>
          <p:nvPr>
            <p:ph type="body"/>
          </p:nvPr>
        </p:nvSpPr>
        <p:spPr>
          <a:xfrm>
            <a:off x="459972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0" name="PlaceHolder 2"/>
          <p:cNvSpPr>
            <a:spLocks noGrp="1"/>
          </p:cNvSpPr>
          <p:nvPr>
            <p:ph type="body"/>
          </p:nvPr>
        </p:nvSpPr>
        <p:spPr>
          <a:xfrm>
            <a:off x="449640" y="210564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1" name="PlaceHolder 3"/>
          <p:cNvSpPr>
            <a:spLocks noGrp="1"/>
          </p:cNvSpPr>
          <p:nvPr>
            <p:ph type="body"/>
          </p:nvPr>
        </p:nvSpPr>
        <p:spPr>
          <a:xfrm>
            <a:off x="3187800" y="210564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2" name="PlaceHolder 4"/>
          <p:cNvSpPr>
            <a:spLocks noGrp="1"/>
          </p:cNvSpPr>
          <p:nvPr>
            <p:ph type="body"/>
          </p:nvPr>
        </p:nvSpPr>
        <p:spPr>
          <a:xfrm>
            <a:off x="5925960" y="210564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3" name="PlaceHolder 5"/>
          <p:cNvSpPr>
            <a:spLocks noGrp="1"/>
          </p:cNvSpPr>
          <p:nvPr>
            <p:ph type="body"/>
          </p:nvPr>
        </p:nvSpPr>
        <p:spPr>
          <a:xfrm>
            <a:off x="449640" y="483192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4" name="PlaceHolder 6"/>
          <p:cNvSpPr>
            <a:spLocks noGrp="1"/>
          </p:cNvSpPr>
          <p:nvPr>
            <p:ph type="body"/>
          </p:nvPr>
        </p:nvSpPr>
        <p:spPr>
          <a:xfrm>
            <a:off x="3187800" y="483192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5" name="PlaceHolder 7"/>
          <p:cNvSpPr>
            <a:spLocks noGrp="1"/>
          </p:cNvSpPr>
          <p:nvPr>
            <p:ph type="body"/>
          </p:nvPr>
        </p:nvSpPr>
        <p:spPr>
          <a:xfrm>
            <a:off x="5925960" y="4831920"/>
            <a:ext cx="26074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 name="PlaceHolder 2"/>
          <p:cNvSpPr>
            <a:spLocks noGrp="1"/>
          </p:cNvSpPr>
          <p:nvPr>
            <p:ph type="body"/>
          </p:nvPr>
        </p:nvSpPr>
        <p:spPr>
          <a:xfrm>
            <a:off x="449640" y="2105640"/>
            <a:ext cx="8098920" cy="52189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 name="PlaceHolder 2"/>
          <p:cNvSpPr>
            <a:spLocks noGrp="1"/>
          </p:cNvSpPr>
          <p:nvPr>
            <p:ph type="body"/>
          </p:nvPr>
        </p:nvSpPr>
        <p:spPr>
          <a:xfrm>
            <a:off x="44964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 name="PlaceHolder 3"/>
          <p:cNvSpPr>
            <a:spLocks noGrp="1"/>
          </p:cNvSpPr>
          <p:nvPr>
            <p:ph type="body"/>
          </p:nvPr>
        </p:nvSpPr>
        <p:spPr>
          <a:xfrm>
            <a:off x="459972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75000" y="1472760"/>
            <a:ext cx="7648560" cy="145195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2" name="PlaceHolder 2"/>
          <p:cNvSpPr>
            <a:spLocks noGrp="1"/>
          </p:cNvSpPr>
          <p:nvPr>
            <p:ph type="body"/>
          </p:nvPr>
        </p:nvSpPr>
        <p:spPr>
          <a:xfrm>
            <a:off x="44964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3" name="PlaceHolder 3"/>
          <p:cNvSpPr>
            <a:spLocks noGrp="1"/>
          </p:cNvSpPr>
          <p:nvPr>
            <p:ph type="body"/>
          </p:nvPr>
        </p:nvSpPr>
        <p:spPr>
          <a:xfrm>
            <a:off x="459972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 name="PlaceHolder 4"/>
          <p:cNvSpPr>
            <a:spLocks noGrp="1"/>
          </p:cNvSpPr>
          <p:nvPr>
            <p:ph type="body"/>
          </p:nvPr>
        </p:nvSpPr>
        <p:spPr>
          <a:xfrm>
            <a:off x="44964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449640" y="2105640"/>
            <a:ext cx="3952080" cy="52189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3"/>
          <p:cNvSpPr>
            <a:spLocks noGrp="1"/>
          </p:cNvSpPr>
          <p:nvPr>
            <p:ph type="body"/>
          </p:nvPr>
        </p:nvSpPr>
        <p:spPr>
          <a:xfrm>
            <a:off x="459972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 name="PlaceHolder 4"/>
          <p:cNvSpPr>
            <a:spLocks noGrp="1"/>
          </p:cNvSpPr>
          <p:nvPr>
            <p:ph type="body"/>
          </p:nvPr>
        </p:nvSpPr>
        <p:spPr>
          <a:xfrm>
            <a:off x="4599720" y="483192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75000" y="1472760"/>
            <a:ext cx="7648560" cy="31320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44964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3"/>
          <p:cNvSpPr>
            <a:spLocks noGrp="1"/>
          </p:cNvSpPr>
          <p:nvPr>
            <p:ph type="body"/>
          </p:nvPr>
        </p:nvSpPr>
        <p:spPr>
          <a:xfrm>
            <a:off x="4599720" y="2105640"/>
            <a:ext cx="3952080" cy="248940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 name="PlaceHolder 4"/>
          <p:cNvSpPr>
            <a:spLocks noGrp="1"/>
          </p:cNvSpPr>
          <p:nvPr>
            <p:ph type="body"/>
          </p:nvPr>
        </p:nvSpPr>
        <p:spPr>
          <a:xfrm>
            <a:off x="449640" y="4831920"/>
            <a:ext cx="8098920" cy="248940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75000" y="1472760"/>
            <a:ext cx="7648560" cy="3132000"/>
          </a:xfrm>
          <a:prstGeom prst="rect">
            <a:avLst/>
          </a:prstGeom>
        </p:spPr>
        <p:txBody>
          <a:bodyPr lIns="0" tIns="0" rIns="0" bIns="0" anchor="ctr">
            <a:noAutofit/>
          </a:bodyPr>
          <a:lstStyle/>
          <a:p>
            <a:r>
              <a:rPr lang="fr-FR" sz="4400" b="0" strike="noStrike" spc="-1">
                <a:solidFill>
                  <a:srgbClr val="000000"/>
                </a:solidFill>
                <a:latin typeface="Arial"/>
              </a:rPr>
              <a:t>Cliquez pour éditer le format du texte-titre</a:t>
            </a:r>
          </a:p>
        </p:txBody>
      </p:sp>
      <p:sp>
        <p:nvSpPr>
          <p:cNvPr id="3" name="PlaceHolder 2"/>
          <p:cNvSpPr>
            <a:spLocks noGrp="1"/>
          </p:cNvSpPr>
          <p:nvPr>
            <p:ph type="body"/>
          </p:nvPr>
        </p:nvSpPr>
        <p:spPr>
          <a:xfrm>
            <a:off x="449640" y="2105640"/>
            <a:ext cx="8098920" cy="5218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49640" y="358920"/>
            <a:ext cx="8099280" cy="150228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39" name="PlaceHolder 2"/>
          <p:cNvSpPr>
            <a:spLocks noGrp="1"/>
          </p:cNvSpPr>
          <p:nvPr>
            <p:ph type="body"/>
          </p:nvPr>
        </p:nvSpPr>
        <p:spPr>
          <a:xfrm>
            <a:off x="449640" y="2105640"/>
            <a:ext cx="8099280" cy="5219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devenirs.fr/" TargetMode="External"/><Relationship Id="rId4" Type="http://schemas.openxmlformats.org/officeDocument/2006/relationships/hyperlink" Target="mailto:direction@devenir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2510640" y="2835360"/>
            <a:ext cx="4302000" cy="31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pPr>
            <a:r>
              <a:rPr lang="fr-FR" sz="5910" b="0" strike="noStrike" spc="-1">
                <a:solidFill>
                  <a:srgbClr val="FFFFFF"/>
                </a:solidFill>
                <a:latin typeface="Calibri Light"/>
                <a:ea typeface="DejaVu Sans"/>
              </a:rPr>
              <a:t>Le </a:t>
            </a:r>
            <a:endParaRPr lang="fr-FR" sz="5910" b="0" strike="noStrike" spc="-1">
              <a:latin typeface="Arial"/>
            </a:endParaRPr>
          </a:p>
        </p:txBody>
      </p:sp>
      <p:pic>
        <p:nvPicPr>
          <p:cNvPr id="77" name="Modèle 3D 3" descr="Livres"/>
          <p:cNvPicPr/>
          <p:nvPr/>
        </p:nvPicPr>
        <p:blipFill>
          <a:blip r:embed="rId2"/>
          <a:stretch/>
        </p:blipFill>
        <p:spPr>
          <a:xfrm>
            <a:off x="1456560" y="399600"/>
            <a:ext cx="6410160" cy="6311880"/>
          </a:xfrm>
          <a:prstGeom prst="rect">
            <a:avLst/>
          </a:prstGeom>
          <a:ln>
            <a:noFill/>
          </a:ln>
        </p:spPr>
      </p:pic>
      <p:sp>
        <p:nvSpPr>
          <p:cNvPr id="78" name="CustomShape 2"/>
          <p:cNvSpPr/>
          <p:nvPr/>
        </p:nvSpPr>
        <p:spPr>
          <a:xfrm rot="20674200">
            <a:off x="3079080" y="1596240"/>
            <a:ext cx="271116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600" b="0" strike="noStrike" spc="-1">
                <a:solidFill>
                  <a:srgbClr val="FFFFFF"/>
                </a:solidFill>
                <a:latin typeface="Abadi"/>
                <a:ea typeface="DejaVu Sans"/>
              </a:rPr>
              <a:t>Le dictionnaire RSE de devenir.s</a:t>
            </a:r>
            <a:endParaRPr lang="fr-FR" sz="3600" b="0" strike="noStrike" spc="-1">
              <a:latin typeface="Arial"/>
            </a:endParaRPr>
          </a:p>
        </p:txBody>
      </p:sp>
      <p:sp>
        <p:nvSpPr>
          <p:cNvPr id="79" name="Line 3"/>
          <p:cNvSpPr/>
          <p:nvPr/>
        </p:nvSpPr>
        <p:spPr>
          <a:xfrm>
            <a:off x="2405880" y="1354680"/>
            <a:ext cx="1086120" cy="4036680"/>
          </a:xfrm>
          <a:prstGeom prst="line">
            <a:avLst/>
          </a:prstGeom>
          <a:ln w="57240">
            <a:solidFill>
              <a:srgbClr val="A1A1A1"/>
            </a:solidFill>
          </a:ln>
        </p:spPr>
        <p:style>
          <a:lnRef idx="1">
            <a:schemeClr val="accent3"/>
          </a:lnRef>
          <a:fillRef idx="0">
            <a:schemeClr val="accent3"/>
          </a:fillRef>
          <a:effectRef idx="0">
            <a:schemeClr val="accent3"/>
          </a:effectRef>
          <a:fontRef idx="minor"/>
        </p:style>
      </p:sp>
      <p:sp>
        <p:nvSpPr>
          <p:cNvPr id="80" name="Line 4"/>
          <p:cNvSpPr/>
          <p:nvPr/>
        </p:nvSpPr>
        <p:spPr>
          <a:xfrm>
            <a:off x="5303880" y="625680"/>
            <a:ext cx="1726920" cy="3826800"/>
          </a:xfrm>
          <a:prstGeom prst="line">
            <a:avLst/>
          </a:prstGeom>
          <a:ln w="57240">
            <a:solidFill>
              <a:srgbClr val="A1A1A1"/>
            </a:solidFill>
          </a:ln>
        </p:spPr>
        <p:style>
          <a:lnRef idx="1">
            <a:schemeClr val="accent3"/>
          </a:lnRef>
          <a:fillRef idx="0">
            <a:schemeClr val="accent3"/>
          </a:fillRef>
          <a:effectRef idx="0">
            <a:schemeClr val="accent3"/>
          </a:effectRef>
          <a:fontRef idx="minor"/>
        </p:style>
      </p:sp>
      <p:sp>
        <p:nvSpPr>
          <p:cNvPr id="81" name="Line 5"/>
          <p:cNvSpPr/>
          <p:nvPr/>
        </p:nvSpPr>
        <p:spPr>
          <a:xfrm flipV="1">
            <a:off x="2405880" y="635400"/>
            <a:ext cx="2898000" cy="719280"/>
          </a:xfrm>
          <a:prstGeom prst="line">
            <a:avLst/>
          </a:prstGeom>
          <a:ln w="57240">
            <a:solidFill>
              <a:srgbClr val="A1A1A1"/>
            </a:solidFill>
          </a:ln>
        </p:spPr>
        <p:style>
          <a:lnRef idx="1">
            <a:schemeClr val="accent3"/>
          </a:lnRef>
          <a:fillRef idx="0">
            <a:schemeClr val="accent3"/>
          </a:fillRef>
          <a:effectRef idx="0">
            <a:schemeClr val="accent3"/>
          </a:effectRef>
          <a:fontRef idx="minor"/>
        </p:style>
      </p:sp>
      <p:sp>
        <p:nvSpPr>
          <p:cNvPr id="82" name="Line 6"/>
          <p:cNvSpPr/>
          <p:nvPr/>
        </p:nvSpPr>
        <p:spPr>
          <a:xfrm flipH="1">
            <a:off x="3492000" y="4453920"/>
            <a:ext cx="3526200" cy="937440"/>
          </a:xfrm>
          <a:prstGeom prst="line">
            <a:avLst/>
          </a:prstGeom>
          <a:ln w="57240">
            <a:solidFill>
              <a:srgbClr val="A1A1A1"/>
            </a:solidFill>
          </a:ln>
        </p:spPr>
        <p:style>
          <a:lnRef idx="1">
            <a:schemeClr val="accent3"/>
          </a:lnRef>
          <a:fillRef idx="0">
            <a:schemeClr val="accent3"/>
          </a:fillRef>
          <a:effectRef idx="0">
            <a:schemeClr val="accent3"/>
          </a:effectRef>
          <a:fontRef idx="minor"/>
        </p:style>
      </p:sp>
      <p:sp>
        <p:nvSpPr>
          <p:cNvPr id="83" name="CustomShape 7"/>
          <p:cNvSpPr/>
          <p:nvPr/>
        </p:nvSpPr>
        <p:spPr>
          <a:xfrm>
            <a:off x="588600" y="6971400"/>
            <a:ext cx="7902720" cy="1347840"/>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ctr">
              <a:lnSpc>
                <a:spcPct val="100000"/>
              </a:lnSpc>
            </a:pPr>
            <a:r>
              <a:rPr lang="fr-FR" sz="2800" b="1" i="1" strike="noStrike" spc="-1">
                <a:solidFill>
                  <a:srgbClr val="203864"/>
                </a:solidFill>
                <a:latin typeface="Abadi"/>
                <a:ea typeface="DejaVu Sans"/>
              </a:rPr>
              <a:t>Parlons de :</a:t>
            </a:r>
            <a:endParaRPr lang="fr-FR" sz="2800" b="0" strike="noStrike" spc="-1">
              <a:latin typeface="Arial"/>
            </a:endParaRPr>
          </a:p>
          <a:p>
            <a:pPr>
              <a:lnSpc>
                <a:spcPct val="100000"/>
              </a:lnSpc>
            </a:pPr>
            <a:endParaRPr lang="fr-FR" sz="2800" b="0" strike="noStrike" spc="-1">
              <a:latin typeface="Arial"/>
            </a:endParaRPr>
          </a:p>
          <a:p>
            <a:pPr algn="ctr">
              <a:lnSpc>
                <a:spcPct val="100000"/>
              </a:lnSpc>
            </a:pPr>
            <a:r>
              <a:rPr lang="fr-FR" sz="2800" b="0" strike="noStrike" spc="-1">
                <a:solidFill>
                  <a:srgbClr val="203864"/>
                </a:solidFill>
                <a:latin typeface="Abadi"/>
                <a:ea typeface="DejaVu Sans"/>
              </a:rPr>
              <a:t>L’analyse du risque</a:t>
            </a:r>
            <a:endParaRPr lang="fr-FR" sz="2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710640" y="50760"/>
            <a:ext cx="7577280" cy="677520"/>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ctr">
              <a:lnSpc>
                <a:spcPct val="100000"/>
              </a:lnSpc>
            </a:pPr>
            <a:r>
              <a:rPr lang="fr-FR" sz="4000" b="1" u="sng" strike="noStrike" spc="-1">
                <a:solidFill>
                  <a:srgbClr val="203864"/>
                </a:solidFill>
                <a:uFillTx/>
                <a:latin typeface="Abadi"/>
                <a:ea typeface="DejaVu Sans"/>
              </a:rPr>
              <a:t>L’analyse du risque</a:t>
            </a:r>
            <a:endParaRPr lang="fr-FR" sz="4000" b="0" strike="noStrike" spc="-1">
              <a:latin typeface="Arial"/>
            </a:endParaRPr>
          </a:p>
        </p:txBody>
      </p:sp>
      <p:sp>
        <p:nvSpPr>
          <p:cNvPr id="85" name="CustomShape 2"/>
          <p:cNvSpPr/>
          <p:nvPr/>
        </p:nvSpPr>
        <p:spPr>
          <a:xfrm>
            <a:off x="318960" y="1167120"/>
            <a:ext cx="8278560" cy="3570120"/>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just">
              <a:lnSpc>
                <a:spcPct val="100000"/>
              </a:lnSpc>
            </a:pPr>
            <a:r>
              <a:rPr lang="fr-FR" sz="2300" b="1" u="sng" strike="noStrike" spc="-1">
                <a:solidFill>
                  <a:srgbClr val="203864"/>
                </a:solidFill>
                <a:uFillTx/>
                <a:latin typeface="Abadi"/>
                <a:ea typeface="DejaVu Sans"/>
              </a:rPr>
              <a:t>. C’est quoi </a:t>
            </a:r>
            <a:r>
              <a:rPr lang="fr-FR" sz="2300" b="0" strike="noStrike" spc="-1">
                <a:solidFill>
                  <a:srgbClr val="203864"/>
                </a:solidFill>
                <a:latin typeface="Abadi"/>
                <a:ea typeface="DejaVu Sans"/>
              </a:rPr>
              <a:t>? Se présentant sous forme de matrice, cette analyse est un outil d’aide à la décision. Il permet de calibrer le risque connu et d’opérer les actions préventives avant l’impact de celui-ci (impact lui aussi évalué). C’est une analyse qui peut être réalisée  avant ou pendant le développement d’une structure, ou plus « simplement » de façon régulière permettant de requestionner sa valeur face à des risques sociaux, sociétaux, environnementaux, de gouvernance et économiques. </a:t>
            </a:r>
            <a:endParaRPr lang="fr-FR" sz="2300" b="0" strike="noStrike" spc="-1">
              <a:latin typeface="Arial"/>
            </a:endParaRPr>
          </a:p>
        </p:txBody>
      </p:sp>
      <p:sp>
        <p:nvSpPr>
          <p:cNvPr id="86" name="CustomShape 3"/>
          <p:cNvSpPr/>
          <p:nvPr/>
        </p:nvSpPr>
        <p:spPr>
          <a:xfrm>
            <a:off x="278280" y="4672080"/>
            <a:ext cx="8360280" cy="3607771"/>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just"/>
            <a:r>
              <a:rPr lang="fr-FR" sz="2300" b="0" strike="noStrike" spc="-1" dirty="0">
                <a:solidFill>
                  <a:srgbClr val="203864"/>
                </a:solidFill>
                <a:latin typeface="Abadi"/>
                <a:ea typeface="DejaVu Sans"/>
              </a:rPr>
              <a:t>. </a:t>
            </a:r>
            <a:r>
              <a:rPr lang="fr-FR" sz="2300" b="1" u="sng" strike="noStrike" spc="-1" dirty="0">
                <a:solidFill>
                  <a:srgbClr val="203864"/>
                </a:solidFill>
                <a:uFillTx/>
                <a:latin typeface="Abadi"/>
                <a:ea typeface="DejaVu Sans"/>
              </a:rPr>
              <a:t>Pourquoi ?</a:t>
            </a:r>
            <a:r>
              <a:rPr lang="fr-FR" sz="2300" b="1" strike="noStrike" spc="-1" dirty="0">
                <a:solidFill>
                  <a:srgbClr val="203864"/>
                </a:solidFill>
                <a:latin typeface="Abadi"/>
                <a:ea typeface="DejaVu Sans"/>
              </a:rPr>
              <a:t> </a:t>
            </a:r>
            <a:r>
              <a:rPr lang="fr-FR" sz="2300" b="0" strike="noStrike" spc="-1" dirty="0">
                <a:solidFill>
                  <a:srgbClr val="203864"/>
                </a:solidFill>
                <a:latin typeface="Abadi"/>
                <a:ea typeface="DejaVu Sans"/>
              </a:rPr>
              <a:t>Dans un monde V.U.C.A par définition de plus en imprévisible, la force de l’organisation réside en partie dans sa capacité et qualité d’adaptation. L’analyse du risque permet de se pourvoir en solutions et/ou en stratégies planifiées.</a:t>
            </a:r>
          </a:p>
          <a:p>
            <a:pPr algn="just">
              <a:lnSpc>
                <a:spcPct val="100000"/>
              </a:lnSpc>
            </a:pPr>
            <a:r>
              <a:rPr lang="fr-FR" sz="2300" spc="-1" dirty="0">
                <a:solidFill>
                  <a:srgbClr val="203864"/>
                </a:solidFill>
                <a:latin typeface="Abadi"/>
                <a:ea typeface="DejaVu Sans"/>
              </a:rPr>
              <a:t>Cependant l</a:t>
            </a:r>
            <a:r>
              <a:rPr lang="fr-FR" sz="2300" b="0" strike="noStrike" spc="-1" dirty="0">
                <a:solidFill>
                  <a:srgbClr val="203864"/>
                </a:solidFill>
                <a:latin typeface="Abadi"/>
                <a:ea typeface="DejaVu Sans"/>
              </a:rPr>
              <a:t>e choix le plus porteur reste de ne pas être dans la réaction grâce à une application RSE permanente, et ainsi de s’être permis de planifier le plus grand nombre d’opérations en prévision de…</a:t>
            </a:r>
            <a:endParaRPr lang="fr-FR" sz="2300" b="0" strike="noStrike" spc="-1" dirty="0">
              <a:latin typeface="Arial"/>
            </a:endParaRPr>
          </a:p>
          <a:p>
            <a:pPr algn="just"/>
            <a:r>
              <a:rPr lang="fr-FR" sz="2300" b="0" strike="noStrike" spc="-1" dirty="0">
                <a:solidFill>
                  <a:srgbClr val="203864"/>
                </a:solidFill>
                <a:latin typeface="Abadi"/>
                <a:ea typeface="DejaVu Sans"/>
              </a:rPr>
              <a:t>Ce schéma inclus apporte son lot de sérénité dans l’opérationnel.</a:t>
            </a:r>
            <a:endParaRPr lang="fr-FR" sz="2300" b="0" strike="noStrike" spc="-1" dirty="0">
              <a:latin typeface="Arial"/>
            </a:endParaRPr>
          </a:p>
          <a:p>
            <a:pPr algn="just">
              <a:lnSpc>
                <a:spcPct val="100000"/>
              </a:lnSpc>
            </a:pPr>
            <a:endParaRPr lang="fr-FR" sz="23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58480" y="884160"/>
            <a:ext cx="8614440" cy="2414160"/>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just">
              <a:lnSpc>
                <a:spcPct val="100000"/>
              </a:lnSpc>
            </a:pPr>
            <a:r>
              <a:rPr lang="fr-FR" sz="2200" b="0" strike="noStrike" spc="-1" dirty="0">
                <a:solidFill>
                  <a:srgbClr val="203864"/>
                </a:solidFill>
                <a:latin typeface="Abadi"/>
                <a:ea typeface="DejaVu Sans"/>
              </a:rPr>
              <a:t>. </a:t>
            </a:r>
            <a:r>
              <a:rPr lang="fr-FR" sz="2200" b="1" u="sng" strike="noStrike" spc="-1" dirty="0">
                <a:solidFill>
                  <a:srgbClr val="203864"/>
                </a:solidFill>
                <a:uFillTx/>
                <a:latin typeface="Abadi"/>
                <a:ea typeface="DejaVu Sans"/>
              </a:rPr>
              <a:t>Comment</a:t>
            </a:r>
            <a:r>
              <a:rPr lang="fr-FR" sz="2200" b="1" strike="noStrike" spc="-1" dirty="0">
                <a:solidFill>
                  <a:srgbClr val="203864"/>
                </a:solidFill>
                <a:latin typeface="Abadi"/>
                <a:ea typeface="DejaVu Sans"/>
              </a:rPr>
              <a:t>  Construire une matrice en 4 étapes :</a:t>
            </a: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p:txBody>
      </p:sp>
      <p:sp>
        <p:nvSpPr>
          <p:cNvPr id="88" name="CustomShape 2"/>
          <p:cNvSpPr/>
          <p:nvPr/>
        </p:nvSpPr>
        <p:spPr>
          <a:xfrm>
            <a:off x="252000" y="6678224"/>
            <a:ext cx="8362800" cy="20535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just">
              <a:lnSpc>
                <a:spcPct val="100000"/>
              </a:lnSpc>
            </a:pPr>
            <a:r>
              <a:rPr lang="fr-FR" sz="2100" b="0" strike="noStrike" spc="-1" dirty="0">
                <a:solidFill>
                  <a:srgbClr val="FFFFFF"/>
                </a:solidFill>
                <a:latin typeface="Abadi"/>
                <a:ea typeface="DejaVu Sans"/>
              </a:rPr>
              <a:t>. </a:t>
            </a:r>
            <a:r>
              <a:rPr lang="fr-FR" sz="2100" b="0" u="sng" strike="noStrike" spc="-1" dirty="0">
                <a:solidFill>
                  <a:srgbClr val="FFFFFF"/>
                </a:solidFill>
                <a:uFillTx/>
                <a:latin typeface="Abadi"/>
                <a:ea typeface="DejaVu Sans"/>
              </a:rPr>
              <a:t>Le conseil de </a:t>
            </a:r>
            <a:r>
              <a:rPr lang="fr-FR" sz="2100" b="0" u="sng" strike="noStrike" spc="-1" dirty="0" err="1">
                <a:solidFill>
                  <a:srgbClr val="FFFFFF"/>
                </a:solidFill>
                <a:uFillTx/>
                <a:latin typeface="Abadi"/>
                <a:ea typeface="DejaVu Sans"/>
              </a:rPr>
              <a:t>devenir.s</a:t>
            </a:r>
            <a:r>
              <a:rPr lang="fr-FR" sz="2100" b="0" u="sng" strike="noStrike" spc="-1" dirty="0">
                <a:solidFill>
                  <a:srgbClr val="FFFFFF"/>
                </a:solidFill>
                <a:uFillTx/>
                <a:latin typeface="Abadi"/>
                <a:ea typeface="DejaVu Sans"/>
              </a:rPr>
              <a:t> : </a:t>
            </a:r>
            <a:r>
              <a:rPr lang="fr-FR" sz="1800" b="0" strike="noStrike" spc="-1" dirty="0">
                <a:solidFill>
                  <a:srgbClr val="FFFFFF"/>
                </a:solidFill>
                <a:latin typeface="Abadi"/>
                <a:ea typeface="DejaVu Sans"/>
              </a:rPr>
              <a:t> </a:t>
            </a:r>
            <a:r>
              <a:rPr lang="fr-FR" sz="1800" b="1" strike="noStrike" spc="-1" dirty="0">
                <a:solidFill>
                  <a:srgbClr val="FFFFFF"/>
                </a:solidFill>
                <a:latin typeface="Abadi"/>
                <a:ea typeface="DejaVu Sans"/>
              </a:rPr>
              <a:t>Une veille personnelle et collective, ça s’organise</a:t>
            </a:r>
            <a:r>
              <a:rPr lang="fr-FR" sz="1800" b="0" strike="noStrike" spc="-1" dirty="0">
                <a:solidFill>
                  <a:srgbClr val="FFFFFF"/>
                </a:solidFill>
                <a:latin typeface="Abadi"/>
                <a:ea typeface="DejaVu Sans"/>
              </a:rPr>
              <a:t>. </a:t>
            </a:r>
            <a:endParaRPr lang="fr-FR" sz="1800" b="0" strike="noStrike" spc="-1" dirty="0">
              <a:latin typeface="Arial"/>
            </a:endParaRPr>
          </a:p>
          <a:p>
            <a:pPr algn="just">
              <a:lnSpc>
                <a:spcPct val="100000"/>
              </a:lnSpc>
            </a:pPr>
            <a:r>
              <a:rPr lang="fr-FR" sz="1800" b="0" strike="noStrike" spc="-1" dirty="0">
                <a:solidFill>
                  <a:srgbClr val="FFFFFF"/>
                </a:solidFill>
                <a:latin typeface="Abadi"/>
                <a:ea typeface="DejaVu Sans"/>
              </a:rPr>
              <a:t>Ne pas rester sur des lectures et/ou veilles de sa propre activité. </a:t>
            </a:r>
            <a:r>
              <a:rPr lang="fr-FR" sz="1800" b="0" i="1" strike="noStrike" spc="-1" dirty="0">
                <a:solidFill>
                  <a:srgbClr val="FFFFFF"/>
                </a:solidFill>
                <a:latin typeface="Abadi"/>
                <a:ea typeface="DejaVu Sans"/>
              </a:rPr>
              <a:t>Si, en tant que conseiller municipal vous ne connaissez pas les impacts du réchauffement climatique, vous risquez le hors sujet sur la gestion des espaces verts (par exemple</a:t>
            </a:r>
            <a:r>
              <a:rPr lang="fr-FR" sz="1800" b="0" strike="noStrike" spc="-1" dirty="0">
                <a:solidFill>
                  <a:srgbClr val="FFFFFF"/>
                </a:solidFill>
                <a:latin typeface="Abadi"/>
                <a:ea typeface="DejaVu Sans"/>
              </a:rPr>
              <a:t>).</a:t>
            </a:r>
            <a:endParaRPr lang="fr-FR" sz="1800" b="0" strike="noStrike" spc="-1" dirty="0">
              <a:latin typeface="Arial"/>
            </a:endParaRPr>
          </a:p>
          <a:p>
            <a:pPr algn="just">
              <a:lnSpc>
                <a:spcPct val="100000"/>
              </a:lnSpc>
            </a:pPr>
            <a:r>
              <a:rPr lang="fr-FR" sz="1800" b="0" strike="noStrike" spc="-1" dirty="0">
                <a:solidFill>
                  <a:srgbClr val="FFFFFF"/>
                </a:solidFill>
                <a:latin typeface="Abadi"/>
                <a:ea typeface="DejaVu Sans"/>
              </a:rPr>
              <a:t>Organiser et planifier la veille dans votre organisation est un + </a:t>
            </a:r>
          </a:p>
          <a:p>
            <a:pPr algn="just">
              <a:lnSpc>
                <a:spcPct val="100000"/>
              </a:lnSpc>
            </a:pPr>
            <a:r>
              <a:rPr lang="fr-FR" sz="1800" b="0" strike="noStrike" spc="-1" dirty="0">
                <a:solidFill>
                  <a:srgbClr val="FFFFFF"/>
                </a:solidFill>
                <a:latin typeface="Abadi"/>
                <a:ea typeface="DejaVu Sans"/>
              </a:rPr>
              <a:t>– Choix des lectures – le choix des abonnements – le choix des lecteurs – L’art avec lequel vous organisez le rendu des lectures au bénéfice de toutes les « oreilles ».</a:t>
            </a:r>
            <a:endParaRPr lang="fr-FR" sz="1800" b="0" strike="noStrike" spc="-1" dirty="0">
              <a:latin typeface="Arial"/>
            </a:endParaRPr>
          </a:p>
        </p:txBody>
      </p:sp>
      <p:sp>
        <p:nvSpPr>
          <p:cNvPr id="89" name="CustomShape 3"/>
          <p:cNvSpPr/>
          <p:nvPr/>
        </p:nvSpPr>
        <p:spPr>
          <a:xfrm>
            <a:off x="710640" y="122040"/>
            <a:ext cx="7577280" cy="677520"/>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ctr">
              <a:lnSpc>
                <a:spcPct val="100000"/>
              </a:lnSpc>
            </a:pPr>
            <a:r>
              <a:rPr lang="fr-FR" sz="4000" b="1" u="sng" strike="noStrike" spc="-1">
                <a:solidFill>
                  <a:srgbClr val="203864"/>
                </a:solidFill>
                <a:uFillTx/>
                <a:latin typeface="Abadi"/>
                <a:ea typeface="DejaVu Sans"/>
              </a:rPr>
              <a:t>L’analyse du risque </a:t>
            </a:r>
            <a:endParaRPr lang="fr-FR" sz="4000" b="0" strike="noStrike" spc="-1">
              <a:latin typeface="Arial"/>
            </a:endParaRPr>
          </a:p>
        </p:txBody>
      </p:sp>
      <p:sp>
        <p:nvSpPr>
          <p:cNvPr id="90" name="CustomShape 4"/>
          <p:cNvSpPr/>
          <p:nvPr/>
        </p:nvSpPr>
        <p:spPr>
          <a:xfrm>
            <a:off x="258480" y="1612656"/>
            <a:ext cx="1824120" cy="2460758"/>
          </a:xfrm>
          <a:prstGeom prst="rect">
            <a:avLst/>
          </a:prstGeom>
          <a:noFill/>
          <a:ln>
            <a:solidFill>
              <a:schemeClr val="accent1">
                <a:lumMod val="40000"/>
                <a:lumOff val="60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dirty="0">
                <a:solidFill>
                  <a:srgbClr val="203864"/>
                </a:solidFill>
                <a:latin typeface="Arial"/>
                <a:ea typeface="DejaVu Sans"/>
              </a:rPr>
              <a:t>Etape 1 </a:t>
            </a:r>
            <a:endParaRPr lang="fr-FR" sz="1400" b="0" strike="noStrike" spc="-1" dirty="0">
              <a:latin typeface="Arial"/>
            </a:endParaRPr>
          </a:p>
          <a:p>
            <a:pPr>
              <a:lnSpc>
                <a:spcPct val="100000"/>
              </a:lnSpc>
            </a:pPr>
            <a:r>
              <a:rPr lang="fr-FR" sz="1400" b="0" strike="noStrike" spc="-1" dirty="0">
                <a:solidFill>
                  <a:srgbClr val="203864"/>
                </a:solidFill>
                <a:latin typeface="Abadi"/>
                <a:ea typeface="DejaVu Sans"/>
              </a:rPr>
              <a:t>Choisir son sujet </a:t>
            </a:r>
            <a:endParaRPr lang="fr-FR" sz="1400" b="0" strike="noStrike" spc="-1" dirty="0">
              <a:latin typeface="Arial"/>
            </a:endParaRPr>
          </a:p>
          <a:p>
            <a:pPr>
              <a:lnSpc>
                <a:spcPct val="100000"/>
              </a:lnSpc>
            </a:pPr>
            <a:r>
              <a:rPr lang="fr-FR" sz="1400" b="0" strike="noStrike" spc="-1" dirty="0">
                <a:solidFill>
                  <a:srgbClr val="203864"/>
                </a:solidFill>
                <a:latin typeface="Abadi"/>
                <a:ea typeface="DejaVu Sans"/>
              </a:rPr>
              <a:t>Pourquoi ai-je besoin d’une analyse par le risque. </a:t>
            </a:r>
            <a:endParaRPr lang="fr-FR" sz="1400" b="0" strike="noStrike" spc="-1" dirty="0">
              <a:latin typeface="Arial"/>
            </a:endParaRPr>
          </a:p>
          <a:p>
            <a:pPr>
              <a:lnSpc>
                <a:spcPct val="100000"/>
              </a:lnSpc>
            </a:pPr>
            <a:r>
              <a:rPr lang="fr-FR" sz="1400" b="0" strike="noStrike" spc="-1" dirty="0">
                <a:solidFill>
                  <a:srgbClr val="203864"/>
                </a:solidFill>
                <a:latin typeface="Abadi"/>
                <a:ea typeface="DejaVu Sans"/>
              </a:rPr>
              <a:t>Pour un développement?  ou simplement pour réinterroger </a:t>
            </a:r>
            <a:r>
              <a:rPr lang="fr-FR" sz="1400" spc="-1" dirty="0">
                <a:solidFill>
                  <a:srgbClr val="203864"/>
                </a:solidFill>
                <a:latin typeface="Abadi"/>
                <a:ea typeface="DejaVu Sans"/>
              </a:rPr>
              <a:t>l’</a:t>
            </a:r>
            <a:r>
              <a:rPr lang="fr-FR" sz="1400" b="0" strike="noStrike" spc="-1" dirty="0">
                <a:solidFill>
                  <a:srgbClr val="203864"/>
                </a:solidFill>
                <a:latin typeface="Abadi"/>
                <a:ea typeface="DejaVu Sans"/>
              </a:rPr>
              <a:t>organisation en place.</a:t>
            </a:r>
            <a:endParaRPr lang="fr-FR" sz="1400" b="0" strike="noStrike" spc="-1" dirty="0">
              <a:latin typeface="Arial"/>
            </a:endParaRPr>
          </a:p>
        </p:txBody>
      </p:sp>
      <p:sp>
        <p:nvSpPr>
          <p:cNvPr id="91" name="CustomShape 5"/>
          <p:cNvSpPr/>
          <p:nvPr/>
        </p:nvSpPr>
        <p:spPr>
          <a:xfrm>
            <a:off x="2173320" y="1625760"/>
            <a:ext cx="1380240" cy="942840"/>
          </a:xfrm>
          <a:prstGeom prst="rect">
            <a:avLst/>
          </a:prstGeom>
          <a:noFill/>
          <a:ln>
            <a:solidFill>
              <a:schemeClr val="accent1">
                <a:lumMod val="40000"/>
                <a:lumOff val="60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203864"/>
                </a:solidFill>
                <a:latin typeface="Arial"/>
                <a:ea typeface="DejaVu Sans"/>
              </a:rPr>
              <a:t>Etape 2 </a:t>
            </a:r>
            <a:endParaRPr lang="fr-FR" sz="1400" b="0" strike="noStrike" spc="-1">
              <a:latin typeface="Arial"/>
            </a:endParaRPr>
          </a:p>
          <a:p>
            <a:pPr>
              <a:lnSpc>
                <a:spcPct val="100000"/>
              </a:lnSpc>
            </a:pPr>
            <a:r>
              <a:rPr lang="fr-FR" sz="1400" b="0" strike="noStrike" spc="-1">
                <a:solidFill>
                  <a:srgbClr val="203864"/>
                </a:solidFill>
                <a:latin typeface="Arial"/>
                <a:ea typeface="DejaVu Sans"/>
              </a:rPr>
              <a:t>Ce que je souhaite en retirer.</a:t>
            </a:r>
            <a:endParaRPr lang="fr-FR" sz="1400" b="0" strike="noStrike" spc="-1">
              <a:latin typeface="Arial"/>
            </a:endParaRPr>
          </a:p>
        </p:txBody>
      </p:sp>
      <p:sp>
        <p:nvSpPr>
          <p:cNvPr id="92" name="CustomShape 6"/>
          <p:cNvSpPr/>
          <p:nvPr/>
        </p:nvSpPr>
        <p:spPr>
          <a:xfrm>
            <a:off x="2173320" y="2749147"/>
            <a:ext cx="2352600" cy="729720"/>
          </a:xfrm>
          <a:prstGeom prst="rect">
            <a:avLst/>
          </a:prstGeom>
          <a:noFill/>
          <a:ln>
            <a:solidFill>
              <a:schemeClr val="accent1">
                <a:lumMod val="40000"/>
                <a:lumOff val="60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dirty="0">
                <a:solidFill>
                  <a:srgbClr val="203864"/>
                </a:solidFill>
                <a:latin typeface="Arial"/>
                <a:ea typeface="DejaVu Sans"/>
              </a:rPr>
              <a:t>Etape 3 </a:t>
            </a:r>
            <a:endParaRPr lang="fr-FR" sz="1400" b="0" strike="noStrike" spc="-1" dirty="0">
              <a:latin typeface="Arial"/>
            </a:endParaRPr>
          </a:p>
          <a:p>
            <a:pPr>
              <a:lnSpc>
                <a:spcPct val="100000"/>
              </a:lnSpc>
            </a:pPr>
            <a:r>
              <a:rPr lang="fr-FR" sz="1400" b="0" strike="noStrike" spc="-1" dirty="0">
                <a:solidFill>
                  <a:srgbClr val="203864"/>
                </a:solidFill>
                <a:latin typeface="Arial"/>
                <a:ea typeface="DejaVu Sans"/>
              </a:rPr>
              <a:t>Qui associer à cette analyse?</a:t>
            </a:r>
            <a:endParaRPr lang="fr-FR" sz="1400" b="0" strike="noStrike" spc="-1" dirty="0">
              <a:latin typeface="Arial"/>
            </a:endParaRPr>
          </a:p>
        </p:txBody>
      </p:sp>
      <p:sp>
        <p:nvSpPr>
          <p:cNvPr id="94" name="CustomShape 8"/>
          <p:cNvSpPr/>
          <p:nvPr/>
        </p:nvSpPr>
        <p:spPr>
          <a:xfrm>
            <a:off x="2153520" y="3621512"/>
            <a:ext cx="2392200" cy="882000"/>
          </a:xfrm>
          <a:prstGeom prst="rect">
            <a:avLst/>
          </a:prstGeom>
          <a:noFill/>
          <a:ln>
            <a:solidFill>
              <a:schemeClr val="accent1">
                <a:lumMod val="40000"/>
                <a:lumOff val="60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203864"/>
                </a:solidFill>
                <a:latin typeface="Arial"/>
                <a:ea typeface="DejaVu Sans"/>
              </a:rPr>
              <a:t>Etape 4 </a:t>
            </a:r>
            <a:endParaRPr lang="fr-FR" sz="1400" b="0" strike="noStrike" spc="-1">
              <a:latin typeface="Arial"/>
            </a:endParaRPr>
          </a:p>
          <a:p>
            <a:pPr>
              <a:lnSpc>
                <a:spcPct val="100000"/>
              </a:lnSpc>
            </a:pPr>
            <a:r>
              <a:rPr lang="fr-FR" sz="1400" b="0" strike="noStrike" spc="-1">
                <a:solidFill>
                  <a:srgbClr val="203864"/>
                </a:solidFill>
                <a:latin typeface="Arial"/>
                <a:ea typeface="DejaVu Sans"/>
              </a:rPr>
              <a:t>Lister les risques de points 1 à point  …. 6 (</a:t>
            </a:r>
            <a:r>
              <a:rPr lang="fr-FR" sz="1400" b="0" i="1" strike="noStrike" spc="-1">
                <a:solidFill>
                  <a:srgbClr val="203864"/>
                </a:solidFill>
                <a:latin typeface="Arial"/>
                <a:ea typeface="DejaVu Sans"/>
              </a:rPr>
              <a:t>6 </a:t>
            </a:r>
            <a:r>
              <a:rPr lang="fr-FR" sz="1000" b="0" i="1" strike="noStrike" spc="-1">
                <a:solidFill>
                  <a:srgbClr val="203864"/>
                </a:solidFill>
                <a:latin typeface="Arial"/>
                <a:ea typeface="DejaVu Sans"/>
              </a:rPr>
              <a:t>est presque un maximum)</a:t>
            </a:r>
            <a:endParaRPr lang="fr-FR" sz="1000" b="0" strike="noStrike" spc="-1">
              <a:latin typeface="Arial"/>
            </a:endParaRPr>
          </a:p>
        </p:txBody>
      </p:sp>
      <p:sp>
        <p:nvSpPr>
          <p:cNvPr id="95" name="CustomShape 9"/>
          <p:cNvSpPr/>
          <p:nvPr/>
        </p:nvSpPr>
        <p:spPr>
          <a:xfrm>
            <a:off x="258480" y="4564383"/>
            <a:ext cx="835632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dirty="0">
                <a:solidFill>
                  <a:srgbClr val="203864"/>
                </a:solidFill>
                <a:latin typeface="Abadi"/>
                <a:ea typeface="DejaVu Sans"/>
              </a:rPr>
              <a:t>Il s’agit d’être en capacité d’analyser les sujets par le prisme du micro environnement ET du macro de l’organisation. La combinaison des deux permet une analyse plus fine. Puis, si sa construction et sa lecture sont partagées et augmentées par différents acteurs de différents horizons , elle ne sera que plus efficace. </a:t>
            </a:r>
            <a:endParaRPr lang="fr-FR" sz="1800" b="0" strike="noStrike" spc="-1" dirty="0">
              <a:latin typeface="Arial"/>
            </a:endParaRPr>
          </a:p>
          <a:p>
            <a:pPr algn="just">
              <a:lnSpc>
                <a:spcPct val="100000"/>
              </a:lnSpc>
            </a:pPr>
            <a:r>
              <a:rPr lang="fr-FR" sz="1800" b="0" strike="noStrike" spc="-1" dirty="0">
                <a:solidFill>
                  <a:srgbClr val="203864"/>
                </a:solidFill>
                <a:latin typeface="Abadi"/>
                <a:ea typeface="DejaVu Sans"/>
              </a:rPr>
              <a:t>Il est d’intérêt de qualifier les risques par le prisme de au moins 5 fondamentaux RSE: - social – sociétale – environnement – économie  - gouvernance </a:t>
            </a:r>
            <a:endParaRPr lang="fr-FR" sz="1800" b="0" strike="noStrike" spc="-1" dirty="0">
              <a:latin typeface="Arial"/>
            </a:endParaRPr>
          </a:p>
        </p:txBody>
      </p:sp>
      <p:graphicFrame>
        <p:nvGraphicFramePr>
          <p:cNvPr id="2" name="Tableau 1">
            <a:extLst>
              <a:ext uri="{FF2B5EF4-FFF2-40B4-BE49-F238E27FC236}">
                <a16:creationId xmlns:a16="http://schemas.microsoft.com/office/drawing/2014/main" id="{87F97F82-7286-BDFF-7776-71CD6E37091F}"/>
              </a:ext>
            </a:extLst>
          </p:cNvPr>
          <p:cNvGraphicFramePr>
            <a:graphicFrameLocks noGrp="1"/>
          </p:cNvGraphicFramePr>
          <p:nvPr>
            <p:extLst>
              <p:ext uri="{D42A27DB-BD31-4B8C-83A1-F6EECF244321}">
                <p14:modId xmlns:p14="http://schemas.microsoft.com/office/powerpoint/2010/main" val="1056632529"/>
              </p:ext>
            </p:extLst>
          </p:nvPr>
        </p:nvGraphicFramePr>
        <p:xfrm>
          <a:off x="3730389" y="1538110"/>
          <a:ext cx="5142530" cy="2863850"/>
        </p:xfrm>
        <a:graphic>
          <a:graphicData uri="http://schemas.openxmlformats.org/drawingml/2006/table">
            <a:tbl>
              <a:tblPr/>
              <a:tblGrid>
                <a:gridCol w="1101971">
                  <a:extLst>
                    <a:ext uri="{9D8B030D-6E8A-4147-A177-3AD203B41FA5}">
                      <a16:colId xmlns:a16="http://schemas.microsoft.com/office/drawing/2014/main" val="925196584"/>
                    </a:ext>
                  </a:extLst>
                </a:gridCol>
                <a:gridCol w="1000957">
                  <a:extLst>
                    <a:ext uri="{9D8B030D-6E8A-4147-A177-3AD203B41FA5}">
                      <a16:colId xmlns:a16="http://schemas.microsoft.com/office/drawing/2014/main" val="1254462864"/>
                    </a:ext>
                  </a:extLst>
                </a:gridCol>
                <a:gridCol w="734647">
                  <a:extLst>
                    <a:ext uri="{9D8B030D-6E8A-4147-A177-3AD203B41FA5}">
                      <a16:colId xmlns:a16="http://schemas.microsoft.com/office/drawing/2014/main" val="1565820002"/>
                    </a:ext>
                  </a:extLst>
                </a:gridCol>
                <a:gridCol w="734647">
                  <a:extLst>
                    <a:ext uri="{9D8B030D-6E8A-4147-A177-3AD203B41FA5}">
                      <a16:colId xmlns:a16="http://schemas.microsoft.com/office/drawing/2014/main" val="1710554588"/>
                    </a:ext>
                  </a:extLst>
                </a:gridCol>
                <a:gridCol w="734647">
                  <a:extLst>
                    <a:ext uri="{9D8B030D-6E8A-4147-A177-3AD203B41FA5}">
                      <a16:colId xmlns:a16="http://schemas.microsoft.com/office/drawing/2014/main" val="2986298592"/>
                    </a:ext>
                  </a:extLst>
                </a:gridCol>
                <a:gridCol w="835661">
                  <a:extLst>
                    <a:ext uri="{9D8B030D-6E8A-4147-A177-3AD203B41FA5}">
                      <a16:colId xmlns:a16="http://schemas.microsoft.com/office/drawing/2014/main" val="91888153"/>
                    </a:ext>
                  </a:extLst>
                </a:gridCol>
              </a:tblGrid>
              <a:tr h="184150">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fr-FR" sz="1100" b="0" i="0" u="none" strike="noStrike" dirty="0">
                          <a:solidFill>
                            <a:srgbClr val="000000"/>
                          </a:solidFill>
                          <a:effectLst/>
                          <a:latin typeface="Sagona Book" panose="02020503050505020204" pitchFamily="18" charset="0"/>
                        </a:rPr>
                        <a:t>Gravité pour l'activité</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70617583"/>
                  </a:ext>
                </a:extLst>
              </a:tr>
              <a:tr h="184150">
                <a:tc>
                  <a:txBody>
                    <a:bodyPr/>
                    <a:lstStyle/>
                    <a:p>
                      <a:pPr algn="l" fontAlgn="b"/>
                      <a:r>
                        <a:rPr lang="fr-FR" sz="1100" b="0" i="0" u="none" strike="noStrike">
                          <a:solidFill>
                            <a:srgbClr val="000000"/>
                          </a:solidFill>
                          <a:effectLst/>
                          <a:latin typeface="Sagona Book" panose="02020503050505020204" pitchFamily="18"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Mineure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Limitée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fr-FR" sz="1100" b="0" i="0" u="none" strike="noStrike">
                          <a:solidFill>
                            <a:srgbClr val="000000"/>
                          </a:solidFill>
                          <a:effectLst/>
                          <a:latin typeface="Sagona Book" panose="02020503050505020204" pitchFamily="18" charset="0"/>
                        </a:rPr>
                        <a:t>Majeure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fr-FR" sz="1100" b="0" i="0" u="none" strike="noStrike">
                          <a:solidFill>
                            <a:srgbClr val="FFFFFF"/>
                          </a:solidFill>
                          <a:effectLst/>
                          <a:latin typeface="Sagona Book" panose="02020503050505020204" pitchFamily="18" charset="0"/>
                        </a:rPr>
                        <a:t>Dramatique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extLst>
                  <a:ext uri="{0D108BD9-81ED-4DB2-BD59-A6C34878D82A}">
                    <a16:rowId xmlns:a16="http://schemas.microsoft.com/office/drawing/2014/main" val="892962856"/>
                  </a:ext>
                </a:extLst>
              </a:tr>
              <a:tr h="184150">
                <a:tc rowSpan="4">
                  <a:txBody>
                    <a:bodyPr/>
                    <a:lstStyle/>
                    <a:p>
                      <a:pPr algn="ctr" fontAlgn="ctr"/>
                      <a:r>
                        <a:rPr lang="fr-FR" sz="1100" b="0" i="0" u="none" strike="noStrike">
                          <a:solidFill>
                            <a:srgbClr val="FFFFFF"/>
                          </a:solidFill>
                          <a:effectLst/>
                          <a:latin typeface="Sagona Book" panose="02020503050505020204" pitchFamily="18" charset="0"/>
                        </a:rPr>
                        <a:t>Probabilité</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b"/>
                      <a:r>
                        <a:rPr lang="fr-FR" sz="1100" b="0" i="0" u="none" strike="noStrike">
                          <a:solidFill>
                            <a:srgbClr val="000000"/>
                          </a:solidFill>
                          <a:effectLst/>
                          <a:latin typeface="Sagona Book" panose="02020503050505020204" pitchFamily="18" charset="0"/>
                        </a:rPr>
                        <a:t>Improbable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955321"/>
                  </a:ext>
                </a:extLst>
              </a:tr>
              <a:tr h="184150">
                <a:tc vMerge="1">
                  <a:txBody>
                    <a:bodyPr/>
                    <a:lstStyle/>
                    <a:p>
                      <a:endParaRPr lang="fr-FR"/>
                    </a:p>
                  </a:txBody>
                  <a:tcPr/>
                </a:tc>
                <a:tc>
                  <a:txBody>
                    <a:bodyPr/>
                    <a:lstStyle/>
                    <a:p>
                      <a:pPr algn="ctr" fontAlgn="b"/>
                      <a:r>
                        <a:rPr lang="fr-FR" sz="1100" b="0" i="0" u="none" strike="noStrike">
                          <a:solidFill>
                            <a:srgbClr val="000000"/>
                          </a:solidFill>
                          <a:effectLst/>
                          <a:latin typeface="Sagona Book" panose="02020503050505020204" pitchFamily="18" charset="0"/>
                        </a:rPr>
                        <a:t>Possible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191081"/>
                  </a:ext>
                </a:extLst>
              </a:tr>
              <a:tr h="184150">
                <a:tc vMerge="1">
                  <a:txBody>
                    <a:bodyPr/>
                    <a:lstStyle/>
                    <a:p>
                      <a:endParaRPr lang="fr-FR"/>
                    </a:p>
                  </a:txBody>
                  <a:tcPr/>
                </a:tc>
                <a:tc>
                  <a:txBody>
                    <a:bodyPr/>
                    <a:lstStyle/>
                    <a:p>
                      <a:pPr algn="ctr" fontAlgn="b"/>
                      <a:r>
                        <a:rPr lang="fr-FR" sz="1100" b="0" i="0" u="none" strike="noStrike">
                          <a:solidFill>
                            <a:srgbClr val="000000"/>
                          </a:solidFill>
                          <a:effectLst/>
                          <a:latin typeface="Sagona Book" panose="02020503050505020204" pitchFamily="18" charset="0"/>
                        </a:rPr>
                        <a:t>Probable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730278"/>
                  </a:ext>
                </a:extLst>
              </a:tr>
              <a:tr h="184150">
                <a:tc vMerge="1">
                  <a:txBody>
                    <a:bodyPr/>
                    <a:lstStyle/>
                    <a:p>
                      <a:endParaRPr lang="fr-FR"/>
                    </a:p>
                  </a:txBody>
                  <a:tcPr/>
                </a:tc>
                <a:tc>
                  <a:txBody>
                    <a:bodyPr/>
                    <a:lstStyle/>
                    <a:p>
                      <a:pPr algn="ctr" fontAlgn="b"/>
                      <a:r>
                        <a:rPr lang="fr-FR" sz="1100" b="0" i="0" u="none" strike="noStrike">
                          <a:solidFill>
                            <a:srgbClr val="FFFFFF"/>
                          </a:solidFill>
                          <a:effectLst/>
                          <a:latin typeface="Sagona Book" panose="02020503050505020204" pitchFamily="18" charset="0"/>
                        </a:rPr>
                        <a:t>Quasi certaine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Sagona Book" panose="020205030505050202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688950"/>
                  </a:ext>
                </a:extLst>
              </a:tr>
              <a:tr h="184150">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Sagona Book" panose="02020503050505020204" pitchFamily="18"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0899898"/>
                  </a:ext>
                </a:extLst>
              </a:tr>
              <a:tr h="247650">
                <a:tc>
                  <a:txBody>
                    <a:bodyPr/>
                    <a:lstStyle/>
                    <a:p>
                      <a:pPr algn="r" fontAlgn="t"/>
                      <a:r>
                        <a:rPr lang="fr-FR" sz="1100" b="0" i="0" u="none" strike="noStrike">
                          <a:solidFill>
                            <a:srgbClr val="000000"/>
                          </a:solidFill>
                          <a:effectLst/>
                          <a:latin typeface="Calibri" panose="020F0502020204030204" pitchFamily="34" charset="0"/>
                        </a:rPr>
                        <a:t>①</a:t>
                      </a:r>
                    </a:p>
                  </a:txBody>
                  <a:tcPr marL="6350" marR="6350" marT="6350" marB="0">
                    <a:lnL>
                      <a:noFill/>
                    </a:lnL>
                    <a:lnR>
                      <a:noFill/>
                    </a:lnR>
                    <a:lnT>
                      <a:noFill/>
                    </a:lnT>
                    <a:lnB>
                      <a:noFill/>
                    </a:lnB>
                  </a:tcPr>
                </a:tc>
                <a:tc gridSpan="5">
                  <a:txBody>
                    <a:bodyPr/>
                    <a:lstStyle/>
                    <a:p>
                      <a:pPr algn="l" fontAlgn="t"/>
                      <a:endParaRPr lang="fr-FR" sz="1000" b="0" i="0" u="none" strike="noStrike">
                        <a:solidFill>
                          <a:srgbClr val="000000"/>
                        </a:solidFill>
                        <a:effectLst/>
                        <a:latin typeface="Sagona Book" panose="02020503050505020204" pitchFamily="18" charset="0"/>
                      </a:endParaRPr>
                    </a:p>
                  </a:txBody>
                  <a:tcPr marL="6350" marR="6350" marT="6350" marB="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94384690"/>
                  </a:ext>
                </a:extLst>
              </a:tr>
              <a:tr h="222250">
                <a:tc>
                  <a:txBody>
                    <a:bodyPr/>
                    <a:lstStyle/>
                    <a:p>
                      <a:pPr algn="r" fontAlgn="t"/>
                      <a:r>
                        <a:rPr lang="fr-FR" sz="1100" b="0" i="0" u="none" strike="noStrike">
                          <a:solidFill>
                            <a:srgbClr val="000000"/>
                          </a:solidFill>
                          <a:effectLst/>
                          <a:latin typeface="Calibri" panose="020F0502020204030204" pitchFamily="34" charset="0"/>
                        </a:rPr>
                        <a:t>②</a:t>
                      </a:r>
                    </a:p>
                  </a:txBody>
                  <a:tcPr marL="6350" marR="6350" marT="6350" marB="0">
                    <a:lnL>
                      <a:noFill/>
                    </a:lnL>
                    <a:lnR>
                      <a:noFill/>
                    </a:lnR>
                    <a:lnT>
                      <a:noFill/>
                    </a:lnT>
                    <a:lnB>
                      <a:noFill/>
                    </a:lnB>
                  </a:tcPr>
                </a:tc>
                <a:tc>
                  <a:txBody>
                    <a:bodyPr/>
                    <a:lstStyle/>
                    <a:p>
                      <a:pPr algn="l" fontAlgn="t"/>
                      <a:endParaRPr lang="fr-FR" sz="1000" b="0" i="0" u="none" strike="noStrike">
                        <a:solidFill>
                          <a:srgbClr val="000000"/>
                        </a:solidFill>
                        <a:effectLst/>
                        <a:latin typeface="Sagona Book" panose="02020503050505020204" pitchFamily="18" charset="0"/>
                      </a:endParaRPr>
                    </a:p>
                  </a:txBody>
                  <a:tcPr marL="6350" marR="6350" marT="6350" marB="0">
                    <a:lnL>
                      <a:noFill/>
                    </a:lnL>
                    <a:lnR>
                      <a:noFill/>
                    </a:lnR>
                    <a:lnT>
                      <a:noFill/>
                    </a:lnT>
                    <a:lnB>
                      <a:noFill/>
                    </a:lnB>
                  </a:tcPr>
                </a:tc>
                <a:tc>
                  <a:txBody>
                    <a:bodyPr/>
                    <a:lstStyle/>
                    <a:p>
                      <a:pPr algn="l" fontAlgn="t"/>
                      <a:endParaRPr lang="fr-FR" sz="1000" b="0" i="0" u="none" strike="noStrike">
                        <a:solidFill>
                          <a:srgbClr val="000000"/>
                        </a:solidFill>
                        <a:effectLst/>
                        <a:latin typeface="Sagona Book" panose="02020503050505020204" pitchFamily="18" charset="0"/>
                      </a:endParaRPr>
                    </a:p>
                  </a:txBody>
                  <a:tcPr marL="6350" marR="6350" marT="6350" marB="0">
                    <a:lnL>
                      <a:noFill/>
                    </a:lnL>
                    <a:lnR>
                      <a:noFill/>
                    </a:lnR>
                    <a:lnT>
                      <a:noFill/>
                    </a:lnT>
                    <a:lnB>
                      <a:noFill/>
                    </a:lnB>
                  </a:tcPr>
                </a:tc>
                <a:tc>
                  <a:txBody>
                    <a:bodyPr/>
                    <a:lstStyle/>
                    <a:p>
                      <a:pPr algn="l" fontAlgn="t"/>
                      <a:endParaRPr lang="fr-FR" sz="1000" b="0" i="0" u="none" strike="noStrike">
                        <a:solidFill>
                          <a:srgbClr val="000000"/>
                        </a:solidFill>
                        <a:effectLst/>
                        <a:latin typeface="Sagona Book" panose="02020503050505020204" pitchFamily="18" charset="0"/>
                      </a:endParaRPr>
                    </a:p>
                  </a:txBody>
                  <a:tcPr marL="6350" marR="6350" marT="6350" marB="0">
                    <a:lnL>
                      <a:noFill/>
                    </a:lnL>
                    <a:lnR>
                      <a:noFill/>
                    </a:lnR>
                    <a:lnT>
                      <a:noFill/>
                    </a:lnT>
                    <a:lnB>
                      <a:noFill/>
                    </a:lnB>
                  </a:tcPr>
                </a:tc>
                <a:tc>
                  <a:txBody>
                    <a:bodyPr/>
                    <a:lstStyle/>
                    <a:p>
                      <a:pPr algn="l" fontAlgn="t"/>
                      <a:endParaRPr lang="fr-FR" sz="1000" b="0" i="0" u="none" strike="noStrike">
                        <a:solidFill>
                          <a:srgbClr val="000000"/>
                        </a:solidFill>
                        <a:effectLst/>
                        <a:latin typeface="Sagona Book" panose="02020503050505020204" pitchFamily="18" charset="0"/>
                      </a:endParaRPr>
                    </a:p>
                  </a:txBody>
                  <a:tcPr marL="6350" marR="6350" marT="6350" marB="0">
                    <a:lnL>
                      <a:noFill/>
                    </a:lnL>
                    <a:lnR>
                      <a:noFill/>
                    </a:lnR>
                    <a:lnT>
                      <a:noFill/>
                    </a:lnT>
                    <a:lnB>
                      <a:noFill/>
                    </a:lnB>
                  </a:tcPr>
                </a:tc>
                <a:tc>
                  <a:txBody>
                    <a:bodyPr/>
                    <a:lstStyle/>
                    <a:p>
                      <a:pPr algn="l" fontAlgn="t"/>
                      <a:endParaRPr lang="fr-FR" sz="1000" b="0" i="0" u="none" strike="noStrike">
                        <a:solidFill>
                          <a:srgbClr val="000000"/>
                        </a:solidFill>
                        <a:effectLst/>
                        <a:latin typeface="Sagona Book" panose="02020503050505020204" pitchFamily="18" charset="0"/>
                      </a:endParaRPr>
                    </a:p>
                  </a:txBody>
                  <a:tcPr marL="6350" marR="6350" marT="6350" marB="0">
                    <a:lnL>
                      <a:noFill/>
                    </a:lnL>
                    <a:lnR>
                      <a:noFill/>
                    </a:lnR>
                    <a:lnT>
                      <a:noFill/>
                    </a:lnT>
                    <a:lnB>
                      <a:noFill/>
                    </a:lnB>
                  </a:tcPr>
                </a:tc>
                <a:extLst>
                  <a:ext uri="{0D108BD9-81ED-4DB2-BD59-A6C34878D82A}">
                    <a16:rowId xmlns:a16="http://schemas.microsoft.com/office/drawing/2014/main" val="3402093354"/>
                  </a:ext>
                </a:extLst>
              </a:tr>
              <a:tr h="241300">
                <a:tc>
                  <a:txBody>
                    <a:bodyPr/>
                    <a:lstStyle/>
                    <a:p>
                      <a:pPr algn="r" fontAlgn="t"/>
                      <a:r>
                        <a:rPr lang="fr-FR" sz="1100" b="0" i="0" u="none" strike="noStrike">
                          <a:solidFill>
                            <a:srgbClr val="000000"/>
                          </a:solidFill>
                          <a:effectLst/>
                          <a:latin typeface="Calibri" panose="020F0502020204030204" pitchFamily="34" charset="0"/>
                        </a:rPr>
                        <a:t>③</a:t>
                      </a:r>
                    </a:p>
                  </a:txBody>
                  <a:tcPr marL="6350" marR="6350" marT="6350" marB="0">
                    <a:lnL>
                      <a:noFill/>
                    </a:lnL>
                    <a:lnR>
                      <a:noFill/>
                    </a:lnR>
                    <a:lnT>
                      <a:noFill/>
                    </a:lnT>
                    <a:lnB>
                      <a:noFill/>
                    </a:lnB>
                  </a:tcPr>
                </a:tc>
                <a:tc gridSpan="5">
                  <a:txBody>
                    <a:bodyPr/>
                    <a:lstStyle/>
                    <a:p>
                      <a:pPr algn="l" fontAlgn="t"/>
                      <a:endParaRPr lang="fr-FR" sz="1000" b="0" i="0" u="none" strike="noStrike" dirty="0">
                        <a:solidFill>
                          <a:srgbClr val="000000"/>
                        </a:solidFill>
                        <a:effectLst/>
                        <a:latin typeface="Sagona Book" panose="02020503050505020204" pitchFamily="18" charset="0"/>
                      </a:endParaRPr>
                    </a:p>
                  </a:txBody>
                  <a:tcPr marL="6350" marR="6350" marT="6350" marB="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43449082"/>
                  </a:ext>
                </a:extLst>
              </a:tr>
              <a:tr h="247650">
                <a:tc>
                  <a:txBody>
                    <a:bodyPr/>
                    <a:lstStyle/>
                    <a:p>
                      <a:pPr algn="r" fontAlgn="t"/>
                      <a:r>
                        <a:rPr lang="fr-FR" sz="1100" b="0" i="0" u="none" strike="noStrike">
                          <a:solidFill>
                            <a:srgbClr val="000000"/>
                          </a:solidFill>
                          <a:effectLst/>
                          <a:latin typeface="Calibri" panose="020F0502020204030204" pitchFamily="34" charset="0"/>
                        </a:rPr>
                        <a:t>④</a:t>
                      </a:r>
                    </a:p>
                  </a:txBody>
                  <a:tcPr marL="6350" marR="6350" marT="6350" marB="0">
                    <a:lnL>
                      <a:noFill/>
                    </a:lnL>
                    <a:lnR>
                      <a:noFill/>
                    </a:lnR>
                    <a:lnT>
                      <a:noFill/>
                    </a:lnT>
                    <a:lnB>
                      <a:noFill/>
                    </a:lnB>
                  </a:tcPr>
                </a:tc>
                <a:tc gridSpan="5">
                  <a:txBody>
                    <a:bodyPr/>
                    <a:lstStyle/>
                    <a:p>
                      <a:pPr algn="l" fontAlgn="t"/>
                      <a:endParaRPr lang="fr-FR" sz="1000" b="0" i="0" u="none" strike="noStrike" dirty="0">
                        <a:solidFill>
                          <a:srgbClr val="000000"/>
                        </a:solidFill>
                        <a:effectLst/>
                        <a:latin typeface="Sagona Book" panose="02020503050505020204" pitchFamily="18" charset="0"/>
                      </a:endParaRPr>
                    </a:p>
                  </a:txBody>
                  <a:tcPr marL="6350" marR="6350" marT="6350" marB="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23196982"/>
                  </a:ext>
                </a:extLst>
              </a:tr>
              <a:tr h="0">
                <a:tc>
                  <a:txBody>
                    <a:bodyPr/>
                    <a:lstStyle/>
                    <a:p>
                      <a:pPr algn="r" fontAlgn="ctr"/>
                      <a:r>
                        <a:rPr lang="fr-FR" sz="1100" b="0" i="0" u="none" strike="noStrike">
                          <a:solidFill>
                            <a:srgbClr val="000000"/>
                          </a:solidFill>
                          <a:effectLst/>
                          <a:latin typeface="Calibri" panose="020F0502020204030204" pitchFamily="34" charset="0"/>
                        </a:rPr>
                        <a:t>⑤</a:t>
                      </a:r>
                    </a:p>
                  </a:txBody>
                  <a:tcPr marL="6350" marR="6350" marT="6350" marB="0" anchor="ctr">
                    <a:lnL>
                      <a:noFill/>
                    </a:lnL>
                    <a:lnR>
                      <a:noFill/>
                    </a:lnR>
                    <a:lnT>
                      <a:noFill/>
                    </a:lnT>
                    <a:lnB>
                      <a:noFill/>
                    </a:lnB>
                  </a:tcPr>
                </a:tc>
                <a:tc gridSpan="5">
                  <a:txBody>
                    <a:bodyPr/>
                    <a:lstStyle/>
                    <a:p>
                      <a:pPr algn="l" fontAlgn="t"/>
                      <a:endParaRPr lang="fr-FR" sz="1000" b="0" i="0" u="none" strike="noStrike" dirty="0">
                        <a:solidFill>
                          <a:srgbClr val="000000"/>
                        </a:solidFill>
                        <a:effectLst/>
                        <a:latin typeface="Sagona Book" panose="02020503050505020204" pitchFamily="18" charset="0"/>
                      </a:endParaRPr>
                    </a:p>
                    <a:p>
                      <a:pPr algn="l" fontAlgn="t"/>
                      <a:endParaRPr lang="fr-FR" sz="1000" b="0" i="0" u="none" strike="noStrike" dirty="0">
                        <a:solidFill>
                          <a:srgbClr val="000000"/>
                        </a:solidFill>
                        <a:effectLst/>
                        <a:latin typeface="Sagona Book" panose="02020503050505020204" pitchFamily="18" charset="0"/>
                      </a:endParaRPr>
                    </a:p>
                    <a:p>
                      <a:pPr algn="l" fontAlgn="t"/>
                      <a:endParaRPr lang="fr-FR" sz="1000" b="0" i="0" u="none" strike="noStrike" dirty="0">
                        <a:solidFill>
                          <a:srgbClr val="000000"/>
                        </a:solidFill>
                        <a:effectLst/>
                        <a:latin typeface="Sagona Book" panose="02020503050505020204" pitchFamily="18" charset="0"/>
                      </a:endParaRPr>
                    </a:p>
                    <a:p>
                      <a:pPr algn="l" fontAlgn="t"/>
                      <a:r>
                        <a:rPr lang="fr-FR" sz="1000" b="0" i="0" u="none" strike="noStrike" dirty="0">
                          <a:solidFill>
                            <a:srgbClr val="000000"/>
                          </a:solidFill>
                          <a:effectLst/>
                          <a:latin typeface="Sagona Book" panose="02020503050505020204" pitchFamily="18" charset="0"/>
                        </a:rPr>
                        <a:t>……</a:t>
                      </a:r>
                    </a:p>
                  </a:txBody>
                  <a:tcPr marL="6350" marR="6350" marT="6350" marB="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2771205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3131280" y="117000"/>
            <a:ext cx="2261880" cy="676800"/>
          </a:xfrm>
          <a:prstGeom prst="rect">
            <a:avLst/>
          </a:prstGeom>
          <a:noFill/>
          <a:ln>
            <a:noFill/>
          </a:ln>
        </p:spPr>
        <p:style>
          <a:lnRef idx="0">
            <a:scrgbClr r="0" g="0" b="0"/>
          </a:lnRef>
          <a:fillRef idx="0">
            <a:scrgbClr r="0" g="0" b="0"/>
          </a:fillRef>
          <a:effectRef idx="0">
            <a:scrgbClr r="0" g="0" b="0"/>
          </a:effectRef>
          <a:fontRef idx="minor"/>
        </p:style>
        <p:txBody>
          <a:bodyPr wrap="none" lIns="67320" tIns="33840" rIns="67320" bIns="33840">
            <a:spAutoFit/>
          </a:bodyPr>
          <a:lstStyle/>
          <a:p>
            <a:pPr algn="just">
              <a:lnSpc>
                <a:spcPct val="100000"/>
              </a:lnSpc>
            </a:pPr>
            <a:r>
              <a:rPr lang="fr-FR" sz="4000" b="1" u="sng" strike="noStrike" spc="-1">
                <a:solidFill>
                  <a:srgbClr val="203864"/>
                </a:solidFill>
                <a:uFillTx/>
                <a:latin typeface="Abadi"/>
                <a:ea typeface="DejaVu Sans"/>
              </a:rPr>
              <a:t>Faisons</a:t>
            </a:r>
            <a:endParaRPr lang="fr-FR" sz="4000" b="0" strike="noStrike" spc="-1">
              <a:latin typeface="Arial"/>
            </a:endParaRPr>
          </a:p>
        </p:txBody>
      </p:sp>
      <p:sp>
        <p:nvSpPr>
          <p:cNvPr id="98" name="CustomShape 2"/>
          <p:cNvSpPr/>
          <p:nvPr/>
        </p:nvSpPr>
        <p:spPr>
          <a:xfrm>
            <a:off x="285480" y="1537560"/>
            <a:ext cx="2665440" cy="31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C00000"/>
                </a:solidFill>
                <a:latin typeface="Arial"/>
                <a:ea typeface="DejaVu Sans"/>
              </a:rPr>
              <a:t>Arnaud</a:t>
            </a:r>
            <a:r>
              <a:rPr lang="fr-FR" sz="2000" b="0" strike="noStrike" spc="-1">
                <a:solidFill>
                  <a:srgbClr val="203864"/>
                </a:solidFill>
                <a:latin typeface="Arial"/>
                <a:ea typeface="DejaVu Sans"/>
              </a:rPr>
              <a:t> entretient, rénove et répare les piscines privées dans un secteur géographique vaste et rempli de résidences secondaires. Voici son analyse du risque.</a:t>
            </a:r>
            <a:endParaRPr lang="fr-FR" sz="2000" b="0" strike="noStrike" spc="-1">
              <a:latin typeface="Arial"/>
            </a:endParaRPr>
          </a:p>
        </p:txBody>
      </p:sp>
      <p:graphicFrame>
        <p:nvGraphicFramePr>
          <p:cNvPr id="100" name="Table 3"/>
          <p:cNvGraphicFramePr/>
          <p:nvPr>
            <p:extLst>
              <p:ext uri="{D42A27DB-BD31-4B8C-83A1-F6EECF244321}">
                <p14:modId xmlns:p14="http://schemas.microsoft.com/office/powerpoint/2010/main" val="532334286"/>
              </p:ext>
            </p:extLst>
          </p:nvPr>
        </p:nvGraphicFramePr>
        <p:xfrm>
          <a:off x="2951279" y="1104057"/>
          <a:ext cx="5928039" cy="3489960"/>
        </p:xfrm>
        <a:graphic>
          <a:graphicData uri="http://schemas.openxmlformats.org/drawingml/2006/table">
            <a:tbl>
              <a:tblPr/>
              <a:tblGrid>
                <a:gridCol w="868734">
                  <a:extLst>
                    <a:ext uri="{9D8B030D-6E8A-4147-A177-3AD203B41FA5}">
                      <a16:colId xmlns:a16="http://schemas.microsoft.com/office/drawing/2014/main" val="20000"/>
                    </a:ext>
                  </a:extLst>
                </a:gridCol>
                <a:gridCol w="1216510">
                  <a:extLst>
                    <a:ext uri="{9D8B030D-6E8A-4147-A177-3AD203B41FA5}">
                      <a16:colId xmlns:a16="http://schemas.microsoft.com/office/drawing/2014/main" val="20001"/>
                    </a:ext>
                  </a:extLst>
                </a:gridCol>
                <a:gridCol w="909418">
                  <a:extLst>
                    <a:ext uri="{9D8B030D-6E8A-4147-A177-3AD203B41FA5}">
                      <a16:colId xmlns:a16="http://schemas.microsoft.com/office/drawing/2014/main" val="20002"/>
                    </a:ext>
                  </a:extLst>
                </a:gridCol>
                <a:gridCol w="909418">
                  <a:extLst>
                    <a:ext uri="{9D8B030D-6E8A-4147-A177-3AD203B41FA5}">
                      <a16:colId xmlns:a16="http://schemas.microsoft.com/office/drawing/2014/main" val="20003"/>
                    </a:ext>
                  </a:extLst>
                </a:gridCol>
                <a:gridCol w="909418">
                  <a:extLst>
                    <a:ext uri="{9D8B030D-6E8A-4147-A177-3AD203B41FA5}">
                      <a16:colId xmlns:a16="http://schemas.microsoft.com/office/drawing/2014/main" val="20004"/>
                    </a:ext>
                  </a:extLst>
                </a:gridCol>
                <a:gridCol w="1114541">
                  <a:extLst>
                    <a:ext uri="{9D8B030D-6E8A-4147-A177-3AD203B41FA5}">
                      <a16:colId xmlns:a16="http://schemas.microsoft.com/office/drawing/2014/main" val="20005"/>
                    </a:ext>
                  </a:extLst>
                </a:gridCol>
              </a:tblGrid>
              <a:tr h="177840">
                <a:tc>
                  <a:txBody>
                    <a:bodyPr/>
                    <a:lstStyle/>
                    <a:p>
                      <a:endParaRPr lang="fr-FR"/>
                    </a:p>
                  </a:txBody>
                  <a:tcPr marL="6120" marR="6120">
                    <a:lnR w="6480">
                      <a:solidFill>
                        <a:srgbClr val="000000"/>
                      </a:solidFill>
                    </a:lnR>
                    <a:noFill/>
                  </a:tcPr>
                </a:tc>
                <a:tc gridSpan="5">
                  <a:txBody>
                    <a:bodyPr/>
                    <a:lstStyle/>
                    <a:p>
                      <a:pPr algn="ctr">
                        <a:lnSpc>
                          <a:spcPct val="100000"/>
                        </a:lnSpc>
                      </a:pPr>
                      <a:r>
                        <a:rPr lang="fr-FR" sz="1100" b="0" strike="noStrike" spc="-1">
                          <a:solidFill>
                            <a:srgbClr val="000000"/>
                          </a:solidFill>
                          <a:latin typeface="Sagona Book"/>
                          <a:ea typeface="DejaVu Sans"/>
                        </a:rPr>
                        <a:t>Gravité pour l'activité</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ED7D31"/>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0"/>
                  </a:ext>
                </a:extLst>
              </a:tr>
              <a:tr h="177840">
                <a:tc>
                  <a:txBody>
                    <a:bodyPr/>
                    <a:lstStyle/>
                    <a:p>
                      <a:pP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R w="6480">
                      <a:solidFill>
                        <a:srgbClr val="000000"/>
                      </a:solidFill>
                    </a:lnR>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Mineure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Limitée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fr-FR" sz="1100" b="0" strike="noStrike" spc="-1">
                          <a:solidFill>
                            <a:srgbClr val="000000"/>
                          </a:solidFill>
                          <a:latin typeface="Sagona Book"/>
                          <a:ea typeface="DejaVu Sans"/>
                        </a:rPr>
                        <a:t>Majeure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F4B084"/>
                    </a:solidFill>
                  </a:tcPr>
                </a:tc>
                <a:tc>
                  <a:txBody>
                    <a:bodyPr/>
                    <a:lstStyle/>
                    <a:p>
                      <a:pPr algn="ctr">
                        <a:lnSpc>
                          <a:spcPct val="100000"/>
                        </a:lnSpc>
                      </a:pPr>
                      <a:r>
                        <a:rPr lang="fr-FR" sz="1100" b="0" strike="noStrike" spc="-1">
                          <a:solidFill>
                            <a:srgbClr val="FFFFFF"/>
                          </a:solidFill>
                          <a:latin typeface="Sagona Book"/>
                          <a:ea typeface="DejaVu Sans"/>
                        </a:rPr>
                        <a:t>Dramatique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833C0C"/>
                    </a:solidFill>
                  </a:tcPr>
                </a:tc>
                <a:extLst>
                  <a:ext uri="{0D108BD9-81ED-4DB2-BD59-A6C34878D82A}">
                    <a16:rowId xmlns:a16="http://schemas.microsoft.com/office/drawing/2014/main" val="10001"/>
                  </a:ext>
                </a:extLst>
              </a:tr>
              <a:tr h="177840">
                <a:tc rowSpan="4">
                  <a:txBody>
                    <a:bodyPr/>
                    <a:lstStyle/>
                    <a:p>
                      <a:pPr algn="ctr">
                        <a:lnSpc>
                          <a:spcPct val="100000"/>
                        </a:lnSpc>
                      </a:pPr>
                      <a:r>
                        <a:rPr lang="fr-FR" sz="1100" b="0" strike="noStrike" spc="-1">
                          <a:solidFill>
                            <a:srgbClr val="FFFFFF"/>
                          </a:solidFill>
                          <a:latin typeface="Sagona Book"/>
                          <a:ea typeface="DejaVu Sans"/>
                        </a:rPr>
                        <a:t>Probabilité</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375623"/>
                    </a:solidFill>
                  </a:tcPr>
                </a:tc>
                <a:tc>
                  <a:txBody>
                    <a:bodyPr/>
                    <a:lstStyle/>
                    <a:p>
                      <a:pPr algn="ctr">
                        <a:lnSpc>
                          <a:spcPct val="100000"/>
                        </a:lnSpc>
                      </a:pPr>
                      <a:r>
                        <a:rPr lang="fr-FR" sz="1100" b="0" strike="noStrike" spc="-1">
                          <a:solidFill>
                            <a:srgbClr val="000000"/>
                          </a:solidFill>
                          <a:latin typeface="Sagona Book"/>
                          <a:ea typeface="DejaVu Sans"/>
                        </a:rPr>
                        <a:t>Improbable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2"/>
                  </a:ext>
                </a:extLst>
              </a:tr>
              <a:tr h="177840">
                <a:tc vMerge="1">
                  <a:txBody>
                    <a:bodyPr/>
                    <a:lstStyle/>
                    <a:p>
                      <a:endParaRPr lang="fr-FR"/>
                    </a:p>
                  </a:txBody>
                  <a:tcPr marL="90000" marR="90000">
                    <a:solidFill>
                      <a:srgbClr val="729FCF"/>
                    </a:solidFill>
                  </a:tcPr>
                </a:tc>
                <a:tc>
                  <a:txBody>
                    <a:bodyPr/>
                    <a:lstStyle/>
                    <a:p>
                      <a:pPr algn="ctr">
                        <a:lnSpc>
                          <a:spcPct val="100000"/>
                        </a:lnSpc>
                      </a:pPr>
                      <a:r>
                        <a:rPr lang="fr-FR" sz="1100" b="0" strike="noStrike" spc="-1">
                          <a:solidFill>
                            <a:srgbClr val="000000"/>
                          </a:solidFill>
                          <a:latin typeface="Sagona Book"/>
                          <a:ea typeface="DejaVu Sans"/>
                        </a:rPr>
                        <a:t>Possible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E2EFDA"/>
                    </a:solid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⑤</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3"/>
                  </a:ext>
                </a:extLst>
              </a:tr>
              <a:tr h="177840">
                <a:tc vMerge="1">
                  <a:txBody>
                    <a:bodyPr/>
                    <a:lstStyle/>
                    <a:p>
                      <a:endParaRPr lang="fr-FR"/>
                    </a:p>
                  </a:txBody>
                  <a:tcPr marL="90000" marR="90000">
                    <a:solidFill>
                      <a:srgbClr val="729FCF"/>
                    </a:solidFill>
                  </a:tcPr>
                </a:tc>
                <a:tc>
                  <a:txBody>
                    <a:bodyPr/>
                    <a:lstStyle/>
                    <a:p>
                      <a:pPr algn="ctr">
                        <a:lnSpc>
                          <a:spcPct val="100000"/>
                        </a:lnSpc>
                      </a:pPr>
                      <a:r>
                        <a:rPr lang="fr-FR" sz="1100" b="0" strike="noStrike" spc="-1">
                          <a:solidFill>
                            <a:srgbClr val="000000"/>
                          </a:solidFill>
                          <a:latin typeface="Sagona Book"/>
                          <a:ea typeface="DejaVu Sans"/>
                        </a:rPr>
                        <a:t>Probable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A9D08E"/>
                    </a:solid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④</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②</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4"/>
                  </a:ext>
                </a:extLst>
              </a:tr>
              <a:tr h="177840">
                <a:tc vMerge="1">
                  <a:txBody>
                    <a:bodyPr/>
                    <a:lstStyle/>
                    <a:p>
                      <a:endParaRPr lang="fr-FR"/>
                    </a:p>
                  </a:txBody>
                  <a:tcPr marL="90000" marR="90000">
                    <a:solidFill>
                      <a:srgbClr val="729FCF"/>
                    </a:solidFill>
                  </a:tcPr>
                </a:tc>
                <a:tc>
                  <a:txBody>
                    <a:bodyPr/>
                    <a:lstStyle/>
                    <a:p>
                      <a:pPr algn="ctr">
                        <a:lnSpc>
                          <a:spcPct val="100000"/>
                        </a:lnSpc>
                      </a:pPr>
                      <a:r>
                        <a:rPr lang="fr-FR" sz="1100" b="0" strike="noStrike" spc="-1">
                          <a:solidFill>
                            <a:srgbClr val="FFFFFF"/>
                          </a:solidFill>
                          <a:latin typeface="Sagona Book"/>
                          <a:ea typeface="DejaVu Sans"/>
                        </a:rPr>
                        <a:t>Quasi certaine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833C0C"/>
                    </a:solid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①③</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nSpc>
                          <a:spcPct val="100000"/>
                        </a:lnSpc>
                      </a:pPr>
                      <a:r>
                        <a:rPr lang="fr-FR" sz="1100" b="0" strike="noStrike" spc="-1">
                          <a:solidFill>
                            <a:srgbClr val="000000"/>
                          </a:solidFill>
                          <a:latin typeface="Sagona Book"/>
                          <a:ea typeface="DejaVu Sans"/>
                        </a:rPr>
                        <a:t>⑥</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5"/>
                  </a:ext>
                </a:extLst>
              </a:tr>
              <a:tr h="239040">
                <a:tc>
                  <a:txBody>
                    <a:bodyPr/>
                    <a:lstStyle/>
                    <a:p>
                      <a:pPr algn="ctr">
                        <a:lnSpc>
                          <a:spcPct val="100000"/>
                        </a:lnSpc>
                      </a:pPr>
                      <a:r>
                        <a:rPr lang="fr-FR" sz="1100" b="0" strike="noStrike" spc="-1">
                          <a:solidFill>
                            <a:srgbClr val="000000"/>
                          </a:solidFill>
                          <a:latin typeface="Calibri"/>
                          <a:ea typeface="DejaVu Sans"/>
                        </a:rPr>
                        <a:t>①</a:t>
                      </a:r>
                      <a:endParaRPr lang="fr-FR" sz="1100" b="0" strike="noStrike" spc="-1">
                        <a:latin typeface="Arial"/>
                      </a:endParaRPr>
                    </a:p>
                  </a:txBody>
                  <a:tcPr marL="6120" marR="6120">
                    <a:lnT w="6480" cap="flat" cmpd="sng" algn="ctr">
                      <a:solidFill>
                        <a:srgbClr val="000000"/>
                      </a:solidFill>
                      <a:prstDash val="solid"/>
                      <a:round/>
                      <a:headEnd type="none" w="med" len="med"/>
                      <a:tailEnd type="none" w="med" len="med"/>
                    </a:lnT>
                    <a:noFill/>
                  </a:tcPr>
                </a:tc>
                <a:tc gridSpan="5">
                  <a:txBody>
                    <a:bodyPr/>
                    <a:lstStyle/>
                    <a:p>
                      <a:pPr>
                        <a:lnSpc>
                          <a:spcPct val="100000"/>
                        </a:lnSpc>
                      </a:pPr>
                      <a:r>
                        <a:rPr lang="fr-FR" sz="1000" b="0" strike="noStrike" spc="-1" dirty="0">
                          <a:solidFill>
                            <a:srgbClr val="000000"/>
                          </a:solidFill>
                          <a:latin typeface="Sagona Book"/>
                          <a:ea typeface="DejaVu Sans"/>
                        </a:rPr>
                        <a:t>Augmentation permanentes du prix des énergies fossiles </a:t>
                      </a:r>
                      <a:endParaRPr lang="fr-FR" sz="1000" b="0" strike="noStrike" spc="-1" dirty="0">
                        <a:latin typeface="Arial"/>
                      </a:endParaRPr>
                    </a:p>
                  </a:txBody>
                  <a:tcPr marL="6120" marR="6120">
                    <a:lnT w="6480" cap="flat" cmpd="sng" algn="ctr">
                      <a:solidFill>
                        <a:srgbClr val="000000"/>
                      </a:solidFill>
                      <a:prstDash val="solid"/>
                      <a:round/>
                      <a:headEnd type="none" w="med" len="med"/>
                      <a:tailEnd type="none" w="med" len="med"/>
                    </a:lnT>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7"/>
                  </a:ext>
                </a:extLst>
              </a:tr>
              <a:tr h="214920">
                <a:tc>
                  <a:txBody>
                    <a:bodyPr/>
                    <a:lstStyle/>
                    <a:p>
                      <a:pPr algn="ctr">
                        <a:lnSpc>
                          <a:spcPct val="100000"/>
                        </a:lnSpc>
                      </a:pPr>
                      <a:r>
                        <a:rPr lang="fr-FR" sz="1100" b="0" strike="noStrike" spc="-1">
                          <a:solidFill>
                            <a:srgbClr val="000000"/>
                          </a:solidFill>
                          <a:latin typeface="Calibri"/>
                          <a:ea typeface="DejaVu Sans"/>
                        </a:rPr>
                        <a:t>②</a:t>
                      </a:r>
                      <a:endParaRPr lang="fr-FR" sz="1100" b="0" strike="noStrike" spc="-1">
                        <a:latin typeface="Arial"/>
                      </a:endParaRPr>
                    </a:p>
                  </a:txBody>
                  <a:tcPr marL="6120" marR="6120">
                    <a:noFill/>
                  </a:tcPr>
                </a:tc>
                <a:tc gridSpan="5">
                  <a:txBody>
                    <a:bodyPr/>
                    <a:lstStyle/>
                    <a:p>
                      <a:pPr>
                        <a:lnSpc>
                          <a:spcPct val="100000"/>
                        </a:lnSpc>
                      </a:pPr>
                      <a:r>
                        <a:rPr lang="fr-FR" sz="1000" b="0" strike="noStrike" spc="-1" dirty="0">
                          <a:solidFill>
                            <a:srgbClr val="000000"/>
                          </a:solidFill>
                          <a:latin typeface="Sagona Book"/>
                          <a:ea typeface="DejaVu Sans"/>
                        </a:rPr>
                        <a:t>Taxe carbone</a:t>
                      </a:r>
                      <a:endParaRPr lang="fr-FR" sz="1000" b="0" strike="noStrike" spc="-1" dirty="0">
                        <a:latin typeface="Arial"/>
                      </a:endParaRPr>
                    </a:p>
                  </a:txBody>
                  <a:tcPr marL="6120" marR="6120">
                    <a:noFill/>
                  </a:tcPr>
                </a:tc>
                <a:tc hMerge="1">
                  <a:txBody>
                    <a:bodyPr/>
                    <a:lstStyle/>
                    <a:p>
                      <a:endParaRPr lang="fr-FR" dirty="0"/>
                    </a:p>
                  </a:txBody>
                  <a:tcPr marL="6120" marR="6120">
                    <a:noFill/>
                  </a:tcPr>
                </a:tc>
                <a:tc hMerge="1">
                  <a:txBody>
                    <a:bodyPr/>
                    <a:lstStyle/>
                    <a:p>
                      <a:endParaRPr lang="fr-FR" dirty="0"/>
                    </a:p>
                  </a:txBody>
                  <a:tcPr marL="6120" marR="6120">
                    <a:noFill/>
                  </a:tcPr>
                </a:tc>
                <a:tc hMerge="1">
                  <a:txBody>
                    <a:bodyPr/>
                    <a:lstStyle/>
                    <a:p>
                      <a:endParaRPr lang="fr-FR" dirty="0"/>
                    </a:p>
                  </a:txBody>
                  <a:tcPr marL="6120" marR="6120">
                    <a:noFill/>
                  </a:tcPr>
                </a:tc>
                <a:tc hMerge="1">
                  <a:txBody>
                    <a:bodyPr/>
                    <a:lstStyle/>
                    <a:p>
                      <a:endParaRPr lang="fr-FR" dirty="0"/>
                    </a:p>
                  </a:txBody>
                  <a:tcPr marL="6120" marR="6120">
                    <a:noFill/>
                  </a:tcPr>
                </a:tc>
                <a:extLst>
                  <a:ext uri="{0D108BD9-81ED-4DB2-BD59-A6C34878D82A}">
                    <a16:rowId xmlns:a16="http://schemas.microsoft.com/office/drawing/2014/main" val="10008"/>
                  </a:ext>
                </a:extLst>
              </a:tr>
              <a:tr h="233280">
                <a:tc>
                  <a:txBody>
                    <a:bodyPr/>
                    <a:lstStyle/>
                    <a:p>
                      <a:pPr algn="ctr">
                        <a:lnSpc>
                          <a:spcPct val="100000"/>
                        </a:lnSpc>
                      </a:pPr>
                      <a:r>
                        <a:rPr lang="fr-FR" sz="1100" b="0" strike="noStrike" spc="-1">
                          <a:solidFill>
                            <a:srgbClr val="000000"/>
                          </a:solidFill>
                          <a:latin typeface="Calibri"/>
                          <a:ea typeface="DejaVu Sans"/>
                        </a:rPr>
                        <a:t>③</a:t>
                      </a:r>
                      <a:endParaRPr lang="fr-FR" sz="1100" b="0" strike="noStrike" spc="-1">
                        <a:latin typeface="Arial"/>
                      </a:endParaRPr>
                    </a:p>
                  </a:txBody>
                  <a:tcPr marL="6120" marR="6120">
                    <a:noFill/>
                  </a:tcPr>
                </a:tc>
                <a:tc gridSpan="5">
                  <a:txBody>
                    <a:bodyPr/>
                    <a:lstStyle/>
                    <a:p>
                      <a:pPr>
                        <a:lnSpc>
                          <a:spcPct val="100000"/>
                        </a:lnSpc>
                      </a:pPr>
                      <a:r>
                        <a:rPr lang="fr-FR" sz="1000" b="0" strike="noStrike" spc="-1">
                          <a:solidFill>
                            <a:srgbClr val="000000"/>
                          </a:solidFill>
                          <a:latin typeface="Sagona Book"/>
                          <a:ea typeface="DejaVu Sans"/>
                        </a:rPr>
                        <a:t>Augmentation du coût des matières 1eres et donc de l'outillage</a:t>
                      </a:r>
                      <a:endParaRPr lang="fr-FR" sz="1000" b="0" strike="noStrike" spc="-1">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9"/>
                  </a:ext>
                </a:extLst>
              </a:tr>
              <a:tr h="239040">
                <a:tc>
                  <a:txBody>
                    <a:bodyPr/>
                    <a:lstStyle/>
                    <a:p>
                      <a:pPr algn="ctr">
                        <a:lnSpc>
                          <a:spcPct val="100000"/>
                        </a:lnSpc>
                      </a:pPr>
                      <a:r>
                        <a:rPr lang="fr-FR" sz="1100" b="0" strike="noStrike" spc="-1">
                          <a:solidFill>
                            <a:srgbClr val="000000"/>
                          </a:solidFill>
                          <a:latin typeface="Calibri"/>
                          <a:ea typeface="DejaVu Sans"/>
                        </a:rPr>
                        <a:t>④</a:t>
                      </a:r>
                      <a:endParaRPr lang="fr-FR" sz="1100" b="0" strike="noStrike" spc="-1">
                        <a:latin typeface="Arial"/>
                      </a:endParaRPr>
                    </a:p>
                  </a:txBody>
                  <a:tcPr marL="6120" marR="6120">
                    <a:noFill/>
                  </a:tcPr>
                </a:tc>
                <a:tc gridSpan="5">
                  <a:txBody>
                    <a:bodyPr/>
                    <a:lstStyle/>
                    <a:p>
                      <a:pPr>
                        <a:lnSpc>
                          <a:spcPct val="100000"/>
                        </a:lnSpc>
                      </a:pPr>
                      <a:r>
                        <a:rPr lang="fr-FR" sz="1000" b="0" strike="noStrike" spc="-1">
                          <a:solidFill>
                            <a:srgbClr val="000000"/>
                          </a:solidFill>
                          <a:latin typeface="Sagona Book"/>
                          <a:ea typeface="DejaVu Sans"/>
                        </a:rPr>
                        <a:t>Dégradation de l'image de l'activité piscine des particuliers </a:t>
                      </a:r>
                      <a:endParaRPr lang="fr-FR" sz="1000" b="0" strike="noStrike" spc="-1">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10"/>
                  </a:ext>
                </a:extLst>
              </a:tr>
              <a:tr h="349920">
                <a:tc>
                  <a:txBody>
                    <a:bodyPr/>
                    <a:lstStyle/>
                    <a:p>
                      <a:pPr algn="ctr">
                        <a:lnSpc>
                          <a:spcPct val="100000"/>
                        </a:lnSpc>
                      </a:pPr>
                      <a:r>
                        <a:rPr lang="fr-FR" sz="1100" b="0" strike="noStrike" spc="-1">
                          <a:solidFill>
                            <a:srgbClr val="000000"/>
                          </a:solidFill>
                          <a:latin typeface="Calibri"/>
                          <a:ea typeface="DejaVu Sans"/>
                        </a:rPr>
                        <a:t>⑤</a:t>
                      </a:r>
                      <a:endParaRPr lang="fr-FR" sz="1100" b="0" strike="noStrike" spc="-1">
                        <a:latin typeface="Arial"/>
                      </a:endParaRPr>
                    </a:p>
                  </a:txBody>
                  <a:tcPr marL="6120" marR="6120">
                    <a:noFill/>
                  </a:tcPr>
                </a:tc>
                <a:tc gridSpan="5">
                  <a:txBody>
                    <a:bodyPr/>
                    <a:lstStyle/>
                    <a:p>
                      <a:pPr>
                        <a:lnSpc>
                          <a:spcPct val="100000"/>
                        </a:lnSpc>
                      </a:pPr>
                      <a:r>
                        <a:rPr lang="fr-FR" sz="1000" b="0" strike="noStrike" spc="-1">
                          <a:solidFill>
                            <a:srgbClr val="000000"/>
                          </a:solidFill>
                          <a:latin typeface="Sagona Book"/>
                          <a:ea typeface="DejaVu Sans"/>
                        </a:rPr>
                        <a:t>Nouvelles normes écocides de prévention (au départ) applicable à tous les champs d'activités (ensuite)</a:t>
                      </a:r>
                      <a:endParaRPr lang="fr-FR" sz="1000" b="0" strike="noStrike" spc="-1">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11"/>
                  </a:ext>
                </a:extLst>
              </a:tr>
              <a:tr h="385560">
                <a:tc>
                  <a:txBody>
                    <a:bodyPr/>
                    <a:lstStyle/>
                    <a:p>
                      <a:pPr algn="ctr">
                        <a:lnSpc>
                          <a:spcPct val="100000"/>
                        </a:lnSpc>
                      </a:pPr>
                      <a:r>
                        <a:rPr lang="fr-FR" sz="1100" b="0" strike="noStrike" spc="-1" dirty="0">
                          <a:solidFill>
                            <a:srgbClr val="000000"/>
                          </a:solidFill>
                          <a:latin typeface="Calibri"/>
                          <a:ea typeface="DejaVu Sans"/>
                        </a:rPr>
                        <a:t>⑥</a:t>
                      </a:r>
                      <a:endParaRPr lang="fr-FR" sz="1100" b="0" strike="noStrike" spc="-1" dirty="0">
                        <a:latin typeface="Arial"/>
                      </a:endParaRPr>
                    </a:p>
                  </a:txBody>
                  <a:tcPr marL="6120" marR="6120">
                    <a:noFill/>
                  </a:tcPr>
                </a:tc>
                <a:tc gridSpan="5">
                  <a:txBody>
                    <a:bodyPr/>
                    <a:lstStyle/>
                    <a:p>
                      <a:pPr>
                        <a:lnSpc>
                          <a:spcPct val="100000"/>
                        </a:lnSpc>
                      </a:pPr>
                      <a:r>
                        <a:rPr lang="fr-FR" sz="1000" b="0" strike="noStrike" spc="-1" dirty="0">
                          <a:solidFill>
                            <a:srgbClr val="000000"/>
                          </a:solidFill>
                          <a:latin typeface="Sagona Book"/>
                          <a:ea typeface="DejaVu Sans"/>
                        </a:rPr>
                        <a:t>Les incidences de périodes de sécheresses aggravées et notamment les  arrêtés préfectoraux de préventions et d'interdictions de l’utilisation de l’eau.</a:t>
                      </a:r>
                      <a:endParaRPr lang="fr-FR" sz="1000" b="0" strike="noStrike" spc="-1" dirty="0">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12"/>
                  </a:ext>
                </a:extLst>
              </a:tr>
            </a:tbl>
          </a:graphicData>
        </a:graphic>
      </p:graphicFrame>
      <p:sp>
        <p:nvSpPr>
          <p:cNvPr id="101" name="CustomShape 4"/>
          <p:cNvSpPr/>
          <p:nvPr/>
        </p:nvSpPr>
        <p:spPr>
          <a:xfrm>
            <a:off x="285480" y="5530320"/>
            <a:ext cx="2258640" cy="25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C00000"/>
                </a:solidFill>
                <a:latin typeface="Arial"/>
                <a:ea typeface="DejaVu Sans"/>
              </a:rPr>
              <a:t>Virginie et Stéphane </a:t>
            </a:r>
            <a:r>
              <a:rPr lang="fr-FR" sz="2000" b="0" strike="noStrike" spc="-1">
                <a:solidFill>
                  <a:srgbClr val="203864"/>
                </a:solidFill>
                <a:latin typeface="Arial"/>
                <a:ea typeface="DejaVu Sans"/>
              </a:rPr>
              <a:t> sont co dirigeants d’une entreprise de confection dans un territoire rural. Voici leur analyse du risque.</a:t>
            </a:r>
            <a:endParaRPr lang="fr-FR" sz="2000" b="0" strike="noStrike" spc="-1">
              <a:latin typeface="Arial"/>
            </a:endParaRPr>
          </a:p>
        </p:txBody>
      </p:sp>
      <p:graphicFrame>
        <p:nvGraphicFramePr>
          <p:cNvPr id="102" name="Table 5"/>
          <p:cNvGraphicFramePr/>
          <p:nvPr>
            <p:extLst>
              <p:ext uri="{D42A27DB-BD31-4B8C-83A1-F6EECF244321}">
                <p14:modId xmlns:p14="http://schemas.microsoft.com/office/powerpoint/2010/main" val="1234393917"/>
              </p:ext>
            </p:extLst>
          </p:nvPr>
        </p:nvGraphicFramePr>
        <p:xfrm>
          <a:off x="2950920" y="5274360"/>
          <a:ext cx="5928397" cy="3558000"/>
        </p:xfrm>
        <a:graphic>
          <a:graphicData uri="http://schemas.openxmlformats.org/drawingml/2006/table">
            <a:tbl>
              <a:tblPr/>
              <a:tblGrid>
                <a:gridCol w="885528">
                  <a:extLst>
                    <a:ext uri="{9D8B030D-6E8A-4147-A177-3AD203B41FA5}">
                      <a16:colId xmlns:a16="http://schemas.microsoft.com/office/drawing/2014/main" val="20000"/>
                    </a:ext>
                  </a:extLst>
                </a:gridCol>
                <a:gridCol w="1212557">
                  <a:extLst>
                    <a:ext uri="{9D8B030D-6E8A-4147-A177-3AD203B41FA5}">
                      <a16:colId xmlns:a16="http://schemas.microsoft.com/office/drawing/2014/main" val="20001"/>
                    </a:ext>
                  </a:extLst>
                </a:gridCol>
                <a:gridCol w="906464">
                  <a:extLst>
                    <a:ext uri="{9D8B030D-6E8A-4147-A177-3AD203B41FA5}">
                      <a16:colId xmlns:a16="http://schemas.microsoft.com/office/drawing/2014/main" val="20002"/>
                    </a:ext>
                  </a:extLst>
                </a:gridCol>
                <a:gridCol w="906464">
                  <a:extLst>
                    <a:ext uri="{9D8B030D-6E8A-4147-A177-3AD203B41FA5}">
                      <a16:colId xmlns:a16="http://schemas.microsoft.com/office/drawing/2014/main" val="20003"/>
                    </a:ext>
                  </a:extLst>
                </a:gridCol>
                <a:gridCol w="906464">
                  <a:extLst>
                    <a:ext uri="{9D8B030D-6E8A-4147-A177-3AD203B41FA5}">
                      <a16:colId xmlns:a16="http://schemas.microsoft.com/office/drawing/2014/main" val="20004"/>
                    </a:ext>
                  </a:extLst>
                </a:gridCol>
                <a:gridCol w="1110920">
                  <a:extLst>
                    <a:ext uri="{9D8B030D-6E8A-4147-A177-3AD203B41FA5}">
                      <a16:colId xmlns:a16="http://schemas.microsoft.com/office/drawing/2014/main" val="20005"/>
                    </a:ext>
                  </a:extLst>
                </a:gridCol>
              </a:tblGrid>
              <a:tr h="0">
                <a:tc>
                  <a:txBody>
                    <a:bodyPr/>
                    <a:lstStyle/>
                    <a:p>
                      <a:endParaRPr lang="fr-FR"/>
                    </a:p>
                  </a:txBody>
                  <a:tcPr marL="6120" marR="6120">
                    <a:lnR w="6480">
                      <a:solidFill>
                        <a:srgbClr val="000000"/>
                      </a:solidFill>
                    </a:lnR>
                    <a:noFill/>
                  </a:tcPr>
                </a:tc>
                <a:tc gridSpan="5">
                  <a:txBody>
                    <a:bodyPr/>
                    <a:lstStyle/>
                    <a:p>
                      <a:pPr algn="ctr">
                        <a:lnSpc>
                          <a:spcPct val="100000"/>
                        </a:lnSpc>
                      </a:pPr>
                      <a:r>
                        <a:rPr lang="fr-FR" sz="1100" b="0" strike="noStrike" spc="-1">
                          <a:solidFill>
                            <a:srgbClr val="000000"/>
                          </a:solidFill>
                          <a:latin typeface="Sagona Book"/>
                          <a:ea typeface="DejaVu Sans"/>
                        </a:rPr>
                        <a:t>Gravité pour l'activité</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ED7D31"/>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0"/>
                  </a:ext>
                </a:extLst>
              </a:tr>
              <a:tr h="187560">
                <a:tc>
                  <a:txBody>
                    <a:bodyPr/>
                    <a:lstStyle/>
                    <a:p>
                      <a:pP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R w="6480">
                      <a:solidFill>
                        <a:srgbClr val="000000"/>
                      </a:solidFill>
                    </a:lnR>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Mineure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Limitée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fr-FR" sz="1100" b="0" strike="noStrike" spc="-1">
                          <a:solidFill>
                            <a:srgbClr val="000000"/>
                          </a:solidFill>
                          <a:latin typeface="Sagona Book"/>
                          <a:ea typeface="DejaVu Sans"/>
                        </a:rPr>
                        <a:t>Majeure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F4B084"/>
                    </a:solidFill>
                  </a:tcPr>
                </a:tc>
                <a:tc>
                  <a:txBody>
                    <a:bodyPr/>
                    <a:lstStyle/>
                    <a:p>
                      <a:pPr algn="ctr">
                        <a:lnSpc>
                          <a:spcPct val="100000"/>
                        </a:lnSpc>
                      </a:pPr>
                      <a:r>
                        <a:rPr lang="fr-FR" sz="1100" b="0" strike="noStrike" spc="-1">
                          <a:solidFill>
                            <a:srgbClr val="FFFFFF"/>
                          </a:solidFill>
                          <a:latin typeface="Sagona Book"/>
                          <a:ea typeface="DejaVu Sans"/>
                        </a:rPr>
                        <a:t>Dramatique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833C0C"/>
                    </a:solidFill>
                  </a:tcPr>
                </a:tc>
                <a:extLst>
                  <a:ext uri="{0D108BD9-81ED-4DB2-BD59-A6C34878D82A}">
                    <a16:rowId xmlns:a16="http://schemas.microsoft.com/office/drawing/2014/main" val="10001"/>
                  </a:ext>
                </a:extLst>
              </a:tr>
              <a:tr h="187560">
                <a:tc rowSpan="4">
                  <a:txBody>
                    <a:bodyPr/>
                    <a:lstStyle/>
                    <a:p>
                      <a:pPr algn="ctr">
                        <a:lnSpc>
                          <a:spcPct val="100000"/>
                        </a:lnSpc>
                      </a:pPr>
                      <a:r>
                        <a:rPr lang="fr-FR" sz="1100" b="0" strike="noStrike" spc="-1">
                          <a:solidFill>
                            <a:srgbClr val="FFFFFF"/>
                          </a:solidFill>
                          <a:latin typeface="Sagona Book"/>
                          <a:ea typeface="DejaVu Sans"/>
                        </a:rPr>
                        <a:t>Probabilité</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375623"/>
                    </a:solidFill>
                  </a:tcPr>
                </a:tc>
                <a:tc>
                  <a:txBody>
                    <a:bodyPr/>
                    <a:lstStyle/>
                    <a:p>
                      <a:pPr algn="ctr">
                        <a:lnSpc>
                          <a:spcPct val="100000"/>
                        </a:lnSpc>
                      </a:pPr>
                      <a:r>
                        <a:rPr lang="fr-FR" sz="1100" b="0" strike="noStrike" spc="-1">
                          <a:solidFill>
                            <a:srgbClr val="000000"/>
                          </a:solidFill>
                          <a:latin typeface="Sagona Book"/>
                          <a:ea typeface="DejaVu Sans"/>
                        </a:rPr>
                        <a:t>Improbable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2"/>
                  </a:ext>
                </a:extLst>
              </a:tr>
              <a:tr h="187560">
                <a:tc vMerge="1">
                  <a:txBody>
                    <a:bodyPr/>
                    <a:lstStyle/>
                    <a:p>
                      <a:endParaRPr lang="fr-FR"/>
                    </a:p>
                  </a:txBody>
                  <a:tcPr marL="90000" marR="90000">
                    <a:solidFill>
                      <a:srgbClr val="729FCF"/>
                    </a:solidFill>
                  </a:tcPr>
                </a:tc>
                <a:tc>
                  <a:txBody>
                    <a:bodyPr/>
                    <a:lstStyle/>
                    <a:p>
                      <a:pPr algn="ctr">
                        <a:lnSpc>
                          <a:spcPct val="100000"/>
                        </a:lnSpc>
                      </a:pPr>
                      <a:r>
                        <a:rPr lang="fr-FR" sz="1100" b="0" strike="noStrike" spc="-1">
                          <a:solidFill>
                            <a:srgbClr val="000000"/>
                          </a:solidFill>
                          <a:latin typeface="Sagona Book"/>
                          <a:ea typeface="DejaVu Sans"/>
                        </a:rPr>
                        <a:t>Possible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E2EFDA"/>
                    </a:solid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②</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3"/>
                  </a:ext>
                </a:extLst>
              </a:tr>
              <a:tr h="187560">
                <a:tc vMerge="1">
                  <a:txBody>
                    <a:bodyPr/>
                    <a:lstStyle/>
                    <a:p>
                      <a:endParaRPr lang="fr-FR"/>
                    </a:p>
                  </a:txBody>
                  <a:tcPr marL="90000" marR="90000">
                    <a:solidFill>
                      <a:srgbClr val="729FCF"/>
                    </a:solidFill>
                  </a:tcPr>
                </a:tc>
                <a:tc>
                  <a:txBody>
                    <a:bodyPr/>
                    <a:lstStyle/>
                    <a:p>
                      <a:pPr algn="ctr">
                        <a:lnSpc>
                          <a:spcPct val="100000"/>
                        </a:lnSpc>
                      </a:pPr>
                      <a:r>
                        <a:rPr lang="fr-FR" sz="1100" b="0" strike="noStrike" spc="-1">
                          <a:solidFill>
                            <a:srgbClr val="000000"/>
                          </a:solidFill>
                          <a:latin typeface="Sagona Book"/>
                          <a:ea typeface="DejaVu Sans"/>
                        </a:rPr>
                        <a:t>Probable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A9D08E"/>
                    </a:solid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r">
                        <a:lnSpc>
                          <a:spcPct val="100000"/>
                        </a:lnSpc>
                      </a:pPr>
                      <a:r>
                        <a:rPr lang="fr-FR" sz="1100" b="0" strike="noStrike" spc="-1">
                          <a:solidFill>
                            <a:srgbClr val="000000"/>
                          </a:solidFill>
                          <a:latin typeface="Calibri"/>
                          <a:ea typeface="DejaVu Sans"/>
                        </a:rPr>
                        <a:t>⑥</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4"/>
                  </a:ext>
                </a:extLst>
              </a:tr>
              <a:tr h="347400">
                <a:tc vMerge="1">
                  <a:txBody>
                    <a:bodyPr/>
                    <a:lstStyle/>
                    <a:p>
                      <a:endParaRPr lang="fr-FR"/>
                    </a:p>
                  </a:txBody>
                  <a:tcPr marL="90000" marR="90000">
                    <a:solidFill>
                      <a:srgbClr val="729FCF"/>
                    </a:solidFill>
                  </a:tcPr>
                </a:tc>
                <a:tc>
                  <a:txBody>
                    <a:bodyPr/>
                    <a:lstStyle/>
                    <a:p>
                      <a:pPr algn="ctr">
                        <a:lnSpc>
                          <a:spcPct val="100000"/>
                        </a:lnSpc>
                      </a:pPr>
                      <a:r>
                        <a:rPr lang="fr-FR" sz="1100" b="0" strike="noStrike" spc="-1">
                          <a:solidFill>
                            <a:srgbClr val="FFFFFF"/>
                          </a:solidFill>
                          <a:latin typeface="Sagona Book"/>
                          <a:ea typeface="DejaVu Sans"/>
                        </a:rPr>
                        <a:t>Quasi certaine</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solidFill>
                      <a:srgbClr val="833C0C"/>
                    </a:solidFill>
                  </a:tcPr>
                </a:tc>
                <a:tc>
                  <a:txBody>
                    <a:bodyPr/>
                    <a:lstStyle/>
                    <a:p>
                      <a:pPr algn="ctr">
                        <a:lnSpc>
                          <a:spcPct val="100000"/>
                        </a:lnSpc>
                      </a:pPr>
                      <a:r>
                        <a:rPr lang="fr-FR" sz="1100" b="0" strike="noStrike" spc="-1">
                          <a:solidFill>
                            <a:srgbClr val="000000"/>
                          </a:solidFill>
                          <a:latin typeface="Sagona Book"/>
                          <a:ea typeface="DejaVu Sans"/>
                        </a:rPr>
                        <a:t>③</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 </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①⑤</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tc>
                  <a:txBody>
                    <a:bodyPr/>
                    <a:lstStyle/>
                    <a:p>
                      <a:pPr algn="ctr">
                        <a:lnSpc>
                          <a:spcPct val="100000"/>
                        </a:lnSpc>
                      </a:pPr>
                      <a:r>
                        <a:rPr lang="fr-FR" sz="1100" b="0" strike="noStrike" spc="-1">
                          <a:solidFill>
                            <a:srgbClr val="000000"/>
                          </a:solidFill>
                          <a:latin typeface="Sagona Book"/>
                          <a:ea typeface="DejaVu Sans"/>
                        </a:rPr>
                        <a:t>④</a:t>
                      </a:r>
                      <a:endParaRPr lang="fr-FR" sz="1100" b="0" strike="noStrike" spc="-1">
                        <a:latin typeface="Arial"/>
                      </a:endParaRPr>
                    </a:p>
                  </a:txBody>
                  <a:tcPr marL="6120" marR="6120">
                    <a:lnL w="6480">
                      <a:solidFill>
                        <a:srgbClr val="000000"/>
                      </a:solidFill>
                    </a:lnL>
                    <a:lnR w="6480">
                      <a:solidFill>
                        <a:srgbClr val="000000"/>
                      </a:solidFill>
                    </a:lnR>
                    <a:lnT w="6480">
                      <a:solidFill>
                        <a:srgbClr val="000000"/>
                      </a:solidFill>
                    </a:lnT>
                    <a:lnB w="6480">
                      <a:solidFill>
                        <a:srgbClr val="000000"/>
                      </a:solidFill>
                    </a:lnB>
                    <a:noFill/>
                  </a:tcPr>
                </a:tc>
                <a:extLst>
                  <a:ext uri="{0D108BD9-81ED-4DB2-BD59-A6C34878D82A}">
                    <a16:rowId xmlns:a16="http://schemas.microsoft.com/office/drawing/2014/main" val="10005"/>
                  </a:ext>
                </a:extLst>
              </a:tr>
              <a:tr h="251640">
                <a:tc>
                  <a:txBody>
                    <a:bodyPr/>
                    <a:lstStyle/>
                    <a:p>
                      <a:pPr algn="ctr">
                        <a:lnSpc>
                          <a:spcPct val="100000"/>
                        </a:lnSpc>
                      </a:pPr>
                      <a:r>
                        <a:rPr lang="fr-FR" sz="1100" b="0" strike="noStrike" spc="-1">
                          <a:solidFill>
                            <a:srgbClr val="000000"/>
                          </a:solidFill>
                          <a:latin typeface="Calibri"/>
                          <a:ea typeface="DejaVu Sans"/>
                        </a:rPr>
                        <a:t>①</a:t>
                      </a:r>
                      <a:endParaRPr lang="fr-FR" sz="1100" b="0" strike="noStrike" spc="-1">
                        <a:latin typeface="Arial"/>
                      </a:endParaRPr>
                    </a:p>
                  </a:txBody>
                  <a:tcPr marL="6120" marR="6120">
                    <a:lnT w="6480" cap="flat" cmpd="sng" algn="ctr">
                      <a:solidFill>
                        <a:srgbClr val="000000"/>
                      </a:solidFill>
                      <a:prstDash val="solid"/>
                      <a:round/>
                      <a:headEnd type="none" w="med" len="med"/>
                      <a:tailEnd type="none" w="med" len="med"/>
                    </a:lnT>
                    <a:noFill/>
                  </a:tcPr>
                </a:tc>
                <a:tc gridSpan="5">
                  <a:txBody>
                    <a:bodyPr/>
                    <a:lstStyle/>
                    <a:p>
                      <a:pPr>
                        <a:lnSpc>
                          <a:spcPct val="100000"/>
                        </a:lnSpc>
                      </a:pPr>
                      <a:r>
                        <a:rPr lang="fr-FR" sz="1000" b="0" strike="noStrike" spc="-1" dirty="0">
                          <a:solidFill>
                            <a:srgbClr val="000000"/>
                          </a:solidFill>
                          <a:latin typeface="Sagona Book"/>
                          <a:ea typeface="DejaVu Sans"/>
                        </a:rPr>
                        <a:t>Réchauffement climatique</a:t>
                      </a:r>
                      <a:endParaRPr lang="fr-FR" sz="1000" b="0" strike="noStrike" spc="-1" dirty="0">
                        <a:latin typeface="Arial"/>
                      </a:endParaRPr>
                    </a:p>
                  </a:txBody>
                  <a:tcPr marL="6120" marR="6120">
                    <a:lnT w="6480" cap="flat" cmpd="sng" algn="ctr">
                      <a:solidFill>
                        <a:srgbClr val="000000"/>
                      </a:solidFill>
                      <a:prstDash val="solid"/>
                      <a:round/>
                      <a:headEnd type="none" w="med" len="med"/>
                      <a:tailEnd type="none" w="med" len="med"/>
                    </a:lnT>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7"/>
                  </a:ext>
                </a:extLst>
              </a:tr>
              <a:tr h="225720">
                <a:tc>
                  <a:txBody>
                    <a:bodyPr/>
                    <a:lstStyle/>
                    <a:p>
                      <a:pPr algn="ctr">
                        <a:lnSpc>
                          <a:spcPct val="100000"/>
                        </a:lnSpc>
                      </a:pPr>
                      <a:r>
                        <a:rPr lang="fr-FR" sz="1100" b="0" strike="noStrike" spc="-1">
                          <a:solidFill>
                            <a:srgbClr val="000000"/>
                          </a:solidFill>
                          <a:latin typeface="Calibri"/>
                          <a:ea typeface="DejaVu Sans"/>
                        </a:rPr>
                        <a:t>②</a:t>
                      </a:r>
                      <a:endParaRPr lang="fr-FR" sz="1100" b="0" strike="noStrike" spc="-1">
                        <a:latin typeface="Arial"/>
                      </a:endParaRPr>
                    </a:p>
                  </a:txBody>
                  <a:tcPr marL="6120" marR="6120">
                    <a:noFill/>
                  </a:tcPr>
                </a:tc>
                <a:tc gridSpan="5">
                  <a:txBody>
                    <a:bodyPr/>
                    <a:lstStyle/>
                    <a:p>
                      <a:pPr>
                        <a:lnSpc>
                          <a:spcPct val="100000"/>
                        </a:lnSpc>
                      </a:pPr>
                      <a:r>
                        <a:rPr lang="fr-FR" sz="1000" b="0" strike="noStrike" spc="-1" dirty="0">
                          <a:solidFill>
                            <a:srgbClr val="000000"/>
                          </a:solidFill>
                          <a:latin typeface="Sagona Book"/>
                          <a:ea typeface="DejaVu Sans"/>
                        </a:rPr>
                        <a:t>Attractivité du territoire</a:t>
                      </a:r>
                      <a:endParaRPr lang="fr-FR" sz="1000" b="0" strike="noStrike" spc="-1" dirty="0">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dirty="0"/>
                    </a:p>
                  </a:txBody>
                  <a:tcPr marL="6120" marR="6120">
                    <a:noFill/>
                  </a:tcPr>
                </a:tc>
                <a:tc hMerge="1">
                  <a:txBody>
                    <a:bodyPr/>
                    <a:lstStyle/>
                    <a:p>
                      <a:endParaRPr lang="fr-FR" dirty="0"/>
                    </a:p>
                  </a:txBody>
                  <a:tcPr marL="6120" marR="6120">
                    <a:noFill/>
                  </a:tcPr>
                </a:tc>
                <a:tc hMerge="1">
                  <a:txBody>
                    <a:bodyPr/>
                    <a:lstStyle/>
                    <a:p>
                      <a:endParaRPr lang="fr-FR" dirty="0"/>
                    </a:p>
                  </a:txBody>
                  <a:tcPr marL="6120" marR="6120">
                    <a:noFill/>
                  </a:tcPr>
                </a:tc>
                <a:extLst>
                  <a:ext uri="{0D108BD9-81ED-4DB2-BD59-A6C34878D82A}">
                    <a16:rowId xmlns:a16="http://schemas.microsoft.com/office/drawing/2014/main" val="10008"/>
                  </a:ext>
                </a:extLst>
              </a:tr>
              <a:tr h="245520">
                <a:tc>
                  <a:txBody>
                    <a:bodyPr/>
                    <a:lstStyle/>
                    <a:p>
                      <a:pPr algn="ctr">
                        <a:lnSpc>
                          <a:spcPct val="100000"/>
                        </a:lnSpc>
                      </a:pPr>
                      <a:r>
                        <a:rPr lang="fr-FR" sz="1100" b="0" strike="noStrike" spc="-1">
                          <a:solidFill>
                            <a:srgbClr val="000000"/>
                          </a:solidFill>
                          <a:latin typeface="Calibri"/>
                          <a:ea typeface="DejaVu Sans"/>
                        </a:rPr>
                        <a:t>③</a:t>
                      </a:r>
                      <a:endParaRPr lang="fr-FR" sz="1100" b="0" strike="noStrike" spc="-1">
                        <a:latin typeface="Arial"/>
                      </a:endParaRPr>
                    </a:p>
                  </a:txBody>
                  <a:tcPr marL="6120" marR="6120">
                    <a:noFill/>
                  </a:tcPr>
                </a:tc>
                <a:tc gridSpan="5">
                  <a:txBody>
                    <a:bodyPr/>
                    <a:lstStyle/>
                    <a:p>
                      <a:pPr>
                        <a:lnSpc>
                          <a:spcPct val="100000"/>
                        </a:lnSpc>
                      </a:pPr>
                      <a:r>
                        <a:rPr lang="fr-FR" sz="1000" b="0" strike="noStrike" spc="-1">
                          <a:solidFill>
                            <a:srgbClr val="000000"/>
                          </a:solidFill>
                          <a:latin typeface="Sagona Book"/>
                          <a:ea typeface="DejaVu Sans"/>
                        </a:rPr>
                        <a:t>Viellissement de la population locale </a:t>
                      </a:r>
                      <a:endParaRPr lang="fr-FR" sz="1000" b="0" strike="noStrike" spc="-1">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9"/>
                  </a:ext>
                </a:extLst>
              </a:tr>
              <a:tr h="251640">
                <a:tc>
                  <a:txBody>
                    <a:bodyPr/>
                    <a:lstStyle/>
                    <a:p>
                      <a:pPr algn="ctr">
                        <a:lnSpc>
                          <a:spcPct val="100000"/>
                        </a:lnSpc>
                      </a:pPr>
                      <a:r>
                        <a:rPr lang="fr-FR" sz="1100" b="0" strike="noStrike" spc="-1">
                          <a:solidFill>
                            <a:srgbClr val="000000"/>
                          </a:solidFill>
                          <a:latin typeface="Calibri"/>
                          <a:ea typeface="DejaVu Sans"/>
                        </a:rPr>
                        <a:t>④</a:t>
                      </a:r>
                      <a:endParaRPr lang="fr-FR" sz="1100" b="0" strike="noStrike" spc="-1">
                        <a:latin typeface="Arial"/>
                      </a:endParaRPr>
                    </a:p>
                  </a:txBody>
                  <a:tcPr marL="6120" marR="6120">
                    <a:noFill/>
                  </a:tcPr>
                </a:tc>
                <a:tc gridSpan="5">
                  <a:txBody>
                    <a:bodyPr/>
                    <a:lstStyle/>
                    <a:p>
                      <a:pPr>
                        <a:lnSpc>
                          <a:spcPct val="100000"/>
                        </a:lnSpc>
                      </a:pPr>
                      <a:r>
                        <a:rPr lang="fr-FR" sz="1000" b="0" strike="noStrike" spc="-1">
                          <a:solidFill>
                            <a:srgbClr val="000000"/>
                          </a:solidFill>
                          <a:latin typeface="Sagona Book"/>
                          <a:ea typeface="DejaVu Sans"/>
                        </a:rPr>
                        <a:t>Viellissement du personnel</a:t>
                      </a:r>
                      <a:endParaRPr lang="fr-FR" sz="1000" b="0" strike="noStrike" spc="-1">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10"/>
                  </a:ext>
                </a:extLst>
              </a:tr>
              <a:tr h="367920">
                <a:tc>
                  <a:txBody>
                    <a:bodyPr/>
                    <a:lstStyle/>
                    <a:p>
                      <a:pPr algn="ctr">
                        <a:lnSpc>
                          <a:spcPct val="100000"/>
                        </a:lnSpc>
                      </a:pPr>
                      <a:r>
                        <a:rPr lang="fr-FR" sz="1100" b="0" strike="noStrike" spc="-1">
                          <a:solidFill>
                            <a:srgbClr val="000000"/>
                          </a:solidFill>
                          <a:latin typeface="Calibri"/>
                          <a:ea typeface="DejaVu Sans"/>
                        </a:rPr>
                        <a:t>⑤</a:t>
                      </a:r>
                      <a:endParaRPr lang="fr-FR" sz="1100" b="0" strike="noStrike" spc="-1">
                        <a:latin typeface="Arial"/>
                      </a:endParaRPr>
                    </a:p>
                  </a:txBody>
                  <a:tcPr marL="6120" marR="6120">
                    <a:noFill/>
                  </a:tcPr>
                </a:tc>
                <a:tc gridSpan="5">
                  <a:txBody>
                    <a:bodyPr/>
                    <a:lstStyle/>
                    <a:p>
                      <a:pPr>
                        <a:lnSpc>
                          <a:spcPct val="100000"/>
                        </a:lnSpc>
                      </a:pPr>
                      <a:r>
                        <a:rPr lang="fr-FR" sz="1000" b="0" strike="noStrike" spc="-1">
                          <a:solidFill>
                            <a:srgbClr val="000000"/>
                          </a:solidFill>
                          <a:latin typeface="Sagona Book"/>
                          <a:ea typeface="DejaVu Sans"/>
                        </a:rPr>
                        <a:t>Eloignement géographique de l'enseignement spécialisé</a:t>
                      </a:r>
                      <a:endParaRPr lang="fr-FR" sz="1000" b="0" strike="noStrike" spc="-1">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11"/>
                  </a:ext>
                </a:extLst>
              </a:tr>
              <a:tr h="404280">
                <a:tc>
                  <a:txBody>
                    <a:bodyPr/>
                    <a:lstStyle/>
                    <a:p>
                      <a:pPr algn="ctr">
                        <a:lnSpc>
                          <a:spcPct val="100000"/>
                        </a:lnSpc>
                      </a:pPr>
                      <a:r>
                        <a:rPr lang="fr-FR" sz="1100" b="0" strike="noStrike" spc="-1" dirty="0">
                          <a:solidFill>
                            <a:srgbClr val="000000"/>
                          </a:solidFill>
                          <a:latin typeface="Calibri"/>
                          <a:ea typeface="DejaVu Sans"/>
                        </a:rPr>
                        <a:t>⑥</a:t>
                      </a:r>
                      <a:endParaRPr lang="fr-FR" sz="1100" b="0" strike="noStrike" spc="-1" dirty="0">
                        <a:latin typeface="Arial"/>
                      </a:endParaRPr>
                    </a:p>
                  </a:txBody>
                  <a:tcPr marL="6120" marR="6120">
                    <a:noFill/>
                  </a:tcPr>
                </a:tc>
                <a:tc gridSpan="5">
                  <a:txBody>
                    <a:bodyPr/>
                    <a:lstStyle/>
                    <a:p>
                      <a:pPr>
                        <a:lnSpc>
                          <a:spcPct val="100000"/>
                        </a:lnSpc>
                      </a:pPr>
                      <a:r>
                        <a:rPr lang="fr-FR" sz="1000" b="0" strike="noStrike" spc="-1" dirty="0">
                          <a:solidFill>
                            <a:srgbClr val="000000"/>
                          </a:solidFill>
                          <a:latin typeface="Sagona Book"/>
                          <a:ea typeface="DejaVu Sans"/>
                        </a:rPr>
                        <a:t>Demande grandissante de sur mesure </a:t>
                      </a:r>
                      <a:endParaRPr lang="fr-FR" sz="1000" b="0" strike="noStrike" spc="-1" dirty="0">
                        <a:latin typeface="Arial"/>
                      </a:endParaRPr>
                    </a:p>
                  </a:txBody>
                  <a:tcPr marL="6120" marR="6120">
                    <a:no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12"/>
                  </a:ext>
                </a:extLst>
              </a:tr>
            </a:tbl>
          </a:graphicData>
        </a:graphic>
      </p:graphicFrame>
      <p:sp>
        <p:nvSpPr>
          <p:cNvPr id="2" name="Flèche : droite 1">
            <a:extLst>
              <a:ext uri="{FF2B5EF4-FFF2-40B4-BE49-F238E27FC236}">
                <a16:creationId xmlns:a16="http://schemas.microsoft.com/office/drawing/2014/main" id="{0F6609CE-C94F-9A55-B8FC-D96B21959684}"/>
              </a:ext>
            </a:extLst>
          </p:cNvPr>
          <p:cNvSpPr/>
          <p:nvPr/>
        </p:nvSpPr>
        <p:spPr>
          <a:xfrm>
            <a:off x="1855304" y="8060040"/>
            <a:ext cx="861392" cy="103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 droite 2">
            <a:extLst>
              <a:ext uri="{FF2B5EF4-FFF2-40B4-BE49-F238E27FC236}">
                <a16:creationId xmlns:a16="http://schemas.microsoft.com/office/drawing/2014/main" id="{08790E59-0453-1513-1AF1-EFC2D1D90CDD}"/>
              </a:ext>
            </a:extLst>
          </p:cNvPr>
          <p:cNvSpPr/>
          <p:nvPr/>
        </p:nvSpPr>
        <p:spPr>
          <a:xfrm>
            <a:off x="1682728" y="4499769"/>
            <a:ext cx="861392" cy="17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2510640" y="2835360"/>
            <a:ext cx="4302000" cy="31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pPr>
            <a:r>
              <a:rPr lang="fr-FR" sz="5910" b="0" strike="noStrike" spc="-1">
                <a:solidFill>
                  <a:srgbClr val="FFFFFF"/>
                </a:solidFill>
                <a:latin typeface="Calibri Light"/>
                <a:ea typeface="DejaVu Sans"/>
              </a:rPr>
              <a:t>Le </a:t>
            </a:r>
            <a:endParaRPr lang="fr-FR" sz="5910" b="0" strike="noStrike" spc="-1">
              <a:latin typeface="Arial"/>
            </a:endParaRPr>
          </a:p>
        </p:txBody>
      </p:sp>
      <p:pic>
        <p:nvPicPr>
          <p:cNvPr id="104" name="Modèle 3D 3" descr="Livres"/>
          <p:cNvPicPr/>
          <p:nvPr/>
        </p:nvPicPr>
        <p:blipFill>
          <a:blip r:embed="rId2"/>
          <a:stretch/>
        </p:blipFill>
        <p:spPr>
          <a:xfrm>
            <a:off x="1428840" y="1558080"/>
            <a:ext cx="6593040" cy="4245120"/>
          </a:xfrm>
          <a:prstGeom prst="rect">
            <a:avLst/>
          </a:prstGeom>
          <a:ln>
            <a:noFill/>
          </a:ln>
        </p:spPr>
      </p:pic>
      <p:sp>
        <p:nvSpPr>
          <p:cNvPr id="105" name="CustomShape 2"/>
          <p:cNvSpPr/>
          <p:nvPr/>
        </p:nvSpPr>
        <p:spPr>
          <a:xfrm rot="16200000">
            <a:off x="4223520" y="1473840"/>
            <a:ext cx="689040" cy="441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550" b="1" strike="noStrike" spc="-1">
                <a:solidFill>
                  <a:srgbClr val="FFFFFF"/>
                </a:solidFill>
                <a:latin typeface="Arabic Typesetting"/>
                <a:ea typeface="DejaVu Sans"/>
              </a:rPr>
              <a:t>D</a:t>
            </a:r>
            <a:endParaRPr lang="fr-FR" sz="3550" b="0" strike="noStrike" spc="-1">
              <a:latin typeface="Arial"/>
            </a:endParaRPr>
          </a:p>
          <a:p>
            <a:pPr>
              <a:lnSpc>
                <a:spcPct val="100000"/>
              </a:lnSpc>
            </a:pPr>
            <a:r>
              <a:rPr lang="fr-FR" sz="3550" b="1" strike="noStrike" spc="-1">
                <a:solidFill>
                  <a:srgbClr val="FFFFFF"/>
                </a:solidFill>
                <a:latin typeface="Arabic Typesetting"/>
                <a:ea typeface="DejaVu Sans"/>
              </a:rPr>
              <a:t>I</a:t>
            </a:r>
            <a:endParaRPr lang="fr-FR" sz="3550" b="0" strike="noStrike" spc="-1">
              <a:latin typeface="Arial"/>
            </a:endParaRPr>
          </a:p>
          <a:p>
            <a:pPr>
              <a:lnSpc>
                <a:spcPct val="100000"/>
              </a:lnSpc>
            </a:pPr>
            <a:r>
              <a:rPr lang="fr-FR" sz="3550" b="1" strike="noStrike" spc="-1">
                <a:solidFill>
                  <a:srgbClr val="FFFFFF"/>
                </a:solidFill>
                <a:latin typeface="Arabic Typesetting"/>
                <a:ea typeface="DejaVu Sans"/>
              </a:rPr>
              <a:t>C</a:t>
            </a:r>
            <a:endParaRPr lang="fr-FR" sz="3550" b="0" strike="noStrike" spc="-1">
              <a:latin typeface="Arial"/>
            </a:endParaRPr>
          </a:p>
          <a:p>
            <a:pPr>
              <a:lnSpc>
                <a:spcPct val="100000"/>
              </a:lnSpc>
            </a:pPr>
            <a:r>
              <a:rPr lang="fr-FR" sz="3550" b="1" strike="noStrike" spc="-1">
                <a:solidFill>
                  <a:srgbClr val="FFFFFF"/>
                </a:solidFill>
                <a:latin typeface="Arabic Typesetting"/>
                <a:ea typeface="DejaVu Sans"/>
              </a:rPr>
              <a:t>O</a:t>
            </a:r>
            <a:endParaRPr lang="fr-FR" sz="3550" b="0" strike="noStrike" spc="-1">
              <a:latin typeface="Arial"/>
            </a:endParaRPr>
          </a:p>
          <a:p>
            <a:pPr>
              <a:lnSpc>
                <a:spcPct val="100000"/>
              </a:lnSpc>
            </a:pPr>
            <a:endParaRPr lang="fr-FR" sz="3550" b="0" strike="noStrike" spc="-1">
              <a:latin typeface="Arial"/>
            </a:endParaRPr>
          </a:p>
          <a:p>
            <a:pPr>
              <a:lnSpc>
                <a:spcPct val="100000"/>
              </a:lnSpc>
            </a:pPr>
            <a:r>
              <a:rPr lang="fr-FR" sz="3550" b="1" strike="noStrike" spc="-1">
                <a:solidFill>
                  <a:srgbClr val="FFFFFF"/>
                </a:solidFill>
                <a:latin typeface="Arabic Typesetting"/>
                <a:ea typeface="DejaVu Sans"/>
              </a:rPr>
              <a:t>R</a:t>
            </a:r>
            <a:endParaRPr lang="fr-FR" sz="3550" b="0" strike="noStrike" spc="-1">
              <a:latin typeface="Arial"/>
            </a:endParaRPr>
          </a:p>
          <a:p>
            <a:pPr>
              <a:lnSpc>
                <a:spcPct val="100000"/>
              </a:lnSpc>
            </a:pPr>
            <a:r>
              <a:rPr lang="fr-FR" sz="3550" b="1" strike="noStrike" spc="-1">
                <a:solidFill>
                  <a:srgbClr val="FFFFFF"/>
                </a:solidFill>
                <a:latin typeface="Arabic Typesetting"/>
                <a:ea typeface="DejaVu Sans"/>
              </a:rPr>
              <a:t>S</a:t>
            </a:r>
            <a:endParaRPr lang="fr-FR" sz="3550" b="0" strike="noStrike" spc="-1">
              <a:latin typeface="Arial"/>
            </a:endParaRPr>
          </a:p>
          <a:p>
            <a:pPr>
              <a:lnSpc>
                <a:spcPct val="100000"/>
              </a:lnSpc>
            </a:pPr>
            <a:r>
              <a:rPr lang="fr-FR" sz="3550" b="1" strike="noStrike" spc="-1">
                <a:solidFill>
                  <a:srgbClr val="FFFFFF"/>
                </a:solidFill>
                <a:latin typeface="Arabic Typesetting"/>
                <a:ea typeface="DejaVu Sans"/>
              </a:rPr>
              <a:t>E</a:t>
            </a:r>
            <a:endParaRPr lang="fr-FR" sz="3550" b="0" strike="noStrike" spc="-1">
              <a:latin typeface="Arial"/>
            </a:endParaRPr>
          </a:p>
        </p:txBody>
      </p:sp>
      <p:pic>
        <p:nvPicPr>
          <p:cNvPr id="106" name="Image 5"/>
          <p:cNvPicPr/>
          <p:nvPr/>
        </p:nvPicPr>
        <p:blipFill>
          <a:blip r:embed="rId3"/>
          <a:stretch/>
        </p:blipFill>
        <p:spPr>
          <a:xfrm>
            <a:off x="3214440" y="2337840"/>
            <a:ext cx="1510560" cy="783000"/>
          </a:xfrm>
          <a:prstGeom prst="rect">
            <a:avLst/>
          </a:prstGeom>
          <a:ln>
            <a:noFill/>
          </a:ln>
        </p:spPr>
      </p:pic>
      <p:sp>
        <p:nvSpPr>
          <p:cNvPr id="107" name="CustomShape 3"/>
          <p:cNvSpPr/>
          <p:nvPr/>
        </p:nvSpPr>
        <p:spPr>
          <a:xfrm>
            <a:off x="935640" y="6273360"/>
            <a:ext cx="7085880" cy="1773720"/>
          </a:xfrm>
          <a:prstGeom prst="rect">
            <a:avLst/>
          </a:prstGeom>
          <a:noFill/>
          <a:ln>
            <a:noFill/>
          </a:ln>
        </p:spPr>
        <p:style>
          <a:lnRef idx="0">
            <a:scrgbClr r="0" g="0" b="0"/>
          </a:lnRef>
          <a:fillRef idx="0">
            <a:scrgbClr r="0" g="0" b="0"/>
          </a:fillRef>
          <a:effectRef idx="0">
            <a:scrgbClr r="0" g="0" b="0"/>
          </a:effectRef>
          <a:fontRef idx="minor"/>
        </p:style>
        <p:txBody>
          <a:bodyPr lIns="67320" tIns="33840" rIns="67320" bIns="33840">
            <a:spAutoFit/>
          </a:bodyPr>
          <a:lstStyle/>
          <a:p>
            <a:pPr algn="ctr">
              <a:lnSpc>
                <a:spcPct val="100000"/>
              </a:lnSpc>
            </a:pPr>
            <a:r>
              <a:rPr lang="fr-FR" sz="2800" b="0" u="sng" strike="noStrike" spc="-1">
                <a:solidFill>
                  <a:srgbClr val="0563C1"/>
                </a:solidFill>
                <a:uFillTx/>
                <a:latin typeface="Abadi"/>
                <a:ea typeface="DejaVu Sans"/>
                <a:hlinkClick r:id="rId4"/>
              </a:rPr>
              <a:t>Jimmy Réla </a:t>
            </a:r>
            <a:endParaRPr lang="fr-FR" sz="2800" b="0" strike="noStrike" spc="-1">
              <a:latin typeface="Arial"/>
            </a:endParaRPr>
          </a:p>
          <a:p>
            <a:pPr algn="ctr">
              <a:lnSpc>
                <a:spcPct val="100000"/>
              </a:lnSpc>
            </a:pPr>
            <a:r>
              <a:rPr lang="fr-FR" sz="2800" b="0" u="sng" strike="noStrike" spc="-1">
                <a:solidFill>
                  <a:srgbClr val="0563C1"/>
                </a:solidFill>
                <a:uFillTx/>
                <a:latin typeface="Abadi"/>
                <a:ea typeface="DejaVu Sans"/>
                <a:hlinkClick r:id="rId4"/>
              </a:rPr>
              <a:t>direction@devenirs.fr</a:t>
            </a:r>
            <a:endParaRPr lang="fr-FR" sz="2800" b="0" strike="noStrike" spc="-1">
              <a:latin typeface="Arial"/>
            </a:endParaRPr>
          </a:p>
          <a:p>
            <a:pPr algn="ctr">
              <a:lnSpc>
                <a:spcPct val="100000"/>
              </a:lnSpc>
            </a:pPr>
            <a:r>
              <a:rPr lang="fr-FR" sz="2800" b="0" i="1" strike="noStrike" spc="-1">
                <a:solidFill>
                  <a:srgbClr val="203864"/>
                </a:solidFill>
                <a:latin typeface="Abadi"/>
                <a:ea typeface="DejaVu Sans"/>
              </a:rPr>
              <a:t>06.84.97.71.41</a:t>
            </a:r>
            <a:endParaRPr lang="fr-FR" sz="2800" b="0" strike="noStrike" spc="-1">
              <a:latin typeface="Arial"/>
            </a:endParaRPr>
          </a:p>
          <a:p>
            <a:pPr algn="ctr">
              <a:lnSpc>
                <a:spcPct val="100000"/>
              </a:lnSpc>
            </a:pPr>
            <a:r>
              <a:rPr lang="fr-FR" sz="2800" b="0" i="1" u="sng" strike="noStrike" spc="-1">
                <a:solidFill>
                  <a:srgbClr val="0563C1"/>
                </a:solidFill>
                <a:uFillTx/>
                <a:latin typeface="Abadi"/>
                <a:ea typeface="DejaVu Sans"/>
                <a:hlinkClick r:id="rId5"/>
              </a:rPr>
              <a:t>devenirs.fr</a:t>
            </a:r>
            <a:endParaRPr lang="fr-FR" sz="2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1576</TotalTime>
  <Words>732</Words>
  <Application>Microsoft Office PowerPoint</Application>
  <PresentationFormat>Personnalisé</PresentationFormat>
  <Paragraphs>165</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5</vt:i4>
      </vt:variant>
    </vt:vector>
  </HeadingPairs>
  <TitlesOfParts>
    <vt:vector size="15" baseType="lpstr">
      <vt:lpstr>Abadi</vt:lpstr>
      <vt:lpstr>Arabic Typesetting</vt:lpstr>
      <vt:lpstr>Arial</vt:lpstr>
      <vt:lpstr>Calibri</vt:lpstr>
      <vt:lpstr>Calibri Light</vt:lpstr>
      <vt:lpstr>Sagona Book</vt:lpstr>
      <vt:lpstr>Symbol</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c:title>
  <dc:subject/>
  <dc:creator>jimmy rela</dc:creator>
  <dc:description/>
  <cp:lastModifiedBy>jimmy rela</cp:lastModifiedBy>
  <cp:revision>108</cp:revision>
  <dcterms:created xsi:type="dcterms:W3CDTF">2022-04-20T17:29:39Z</dcterms:created>
  <dcterms:modified xsi:type="dcterms:W3CDTF">2022-07-08T13:41:34Z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